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7"/>
  </p:notesMasterIdLst>
  <p:sldIdLst>
    <p:sldId id="547" r:id="rId2"/>
    <p:sldId id="548" r:id="rId3"/>
    <p:sldId id="549" r:id="rId4"/>
    <p:sldId id="550" r:id="rId5"/>
    <p:sldId id="551" r:id="rId6"/>
    <p:sldId id="574" r:id="rId7"/>
    <p:sldId id="566" r:id="rId8"/>
    <p:sldId id="567" r:id="rId9"/>
    <p:sldId id="568" r:id="rId10"/>
    <p:sldId id="575" r:id="rId11"/>
    <p:sldId id="552" r:id="rId12"/>
    <p:sldId id="582" r:id="rId13"/>
    <p:sldId id="583" r:id="rId14"/>
    <p:sldId id="584" r:id="rId15"/>
    <p:sldId id="560" r:id="rId16"/>
    <p:sldId id="561" r:id="rId17"/>
    <p:sldId id="562" r:id="rId18"/>
    <p:sldId id="564" r:id="rId19"/>
    <p:sldId id="565" r:id="rId20"/>
    <p:sldId id="576" r:id="rId21"/>
    <p:sldId id="577" r:id="rId22"/>
    <p:sldId id="578" r:id="rId23"/>
    <p:sldId id="579" r:id="rId24"/>
    <p:sldId id="580" r:id="rId25"/>
    <p:sldId id="581" r:id="rId26"/>
    <p:sldId id="448" r:id="rId27"/>
    <p:sldId id="419" r:id="rId28"/>
    <p:sldId id="421" r:id="rId29"/>
    <p:sldId id="422" r:id="rId30"/>
    <p:sldId id="423" r:id="rId31"/>
    <p:sldId id="424" r:id="rId32"/>
    <p:sldId id="425" r:id="rId33"/>
    <p:sldId id="441" r:id="rId34"/>
    <p:sldId id="569" r:id="rId35"/>
    <p:sldId id="570" r:id="rId36"/>
    <p:sldId id="571" r:id="rId37"/>
    <p:sldId id="573" r:id="rId38"/>
    <p:sldId id="426" r:id="rId39"/>
    <p:sldId id="438" r:id="rId40"/>
    <p:sldId id="443" r:id="rId41"/>
    <p:sldId id="444" r:id="rId42"/>
    <p:sldId id="445" r:id="rId43"/>
    <p:sldId id="446" r:id="rId44"/>
    <p:sldId id="545" r:id="rId45"/>
    <p:sldId id="543" r:id="rId46"/>
    <p:sldId id="544" r:id="rId47"/>
    <p:sldId id="511" r:id="rId48"/>
    <p:sldId id="585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94" r:id="rId58"/>
    <p:sldId id="595" r:id="rId59"/>
    <p:sldId id="538" r:id="rId60"/>
    <p:sldId id="532" r:id="rId61"/>
    <p:sldId id="533" r:id="rId62"/>
    <p:sldId id="534" r:id="rId63"/>
    <p:sldId id="535" r:id="rId64"/>
    <p:sldId id="536" r:id="rId65"/>
    <p:sldId id="537" r:id="rId66"/>
  </p:sldIdLst>
  <p:sldSz cx="9144000" cy="6858000" type="screen4x3"/>
  <p:notesSz cx="6797675" cy="9928225"/>
  <p:embeddedFontLst>
    <p:embeddedFont>
      <p:font typeface="Open Sans" panose="020B0604020202020204" charset="0"/>
      <p:regular r:id="rId68"/>
      <p:bold r:id="rId69"/>
      <p:italic r:id="rId70"/>
      <p:bold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Agency FB" panose="020B0503020202020204" pitchFamily="34" charset="0"/>
      <p:regular r:id="rId76"/>
      <p:bold r:id="rId7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E3931D"/>
    <a:srgbClr val="FBED97"/>
    <a:srgbClr val="CBA735"/>
    <a:srgbClr val="4578AD"/>
    <a:srgbClr val="6FC85E"/>
    <a:srgbClr val="FACF1A"/>
    <a:srgbClr val="00B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9493" autoAdjust="0"/>
  </p:normalViewPr>
  <p:slideViewPr>
    <p:cSldViewPr>
      <p:cViewPr>
        <p:scale>
          <a:sx n="80" d="100"/>
          <a:sy n="80" d="100"/>
        </p:scale>
        <p:origin x="-16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7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VORO\riparto%20per%20docenti\Riparto_definitivo10marzo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arel\AppData\Local\Microsoft\Windows\Temporary%20Internet%20Files\Content.Outlook\JOHQ15C1\pesi%20(002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tarel\Desktop\Valorizzazione%20docenti%20-%20Monitoraggio%20Previtali\SAS\lavoro%20distribuz%20bonus%20numero%20docent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62665977914433E-2"/>
          <c:y val="1.684200681591114E-2"/>
          <c:w val="0.86207455574410363"/>
          <c:h val="0.858371598287056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graf1!$D$2:$D$149</c:f>
              <c:numCache>
                <c:formatCode>General</c:formatCode>
                <c:ptCount val="148"/>
                <c:pt idx="0">
                  <c:v>2000</c:v>
                </c:pt>
                <c:pt idx="1">
                  <c:v>2500</c:v>
                </c:pt>
                <c:pt idx="2">
                  <c:v>3000</c:v>
                </c:pt>
                <c:pt idx="3">
                  <c:v>3500</c:v>
                </c:pt>
                <c:pt idx="4">
                  <c:v>4000</c:v>
                </c:pt>
                <c:pt idx="5">
                  <c:v>4500</c:v>
                </c:pt>
                <c:pt idx="6">
                  <c:v>5000</c:v>
                </c:pt>
                <c:pt idx="7">
                  <c:v>5500</c:v>
                </c:pt>
                <c:pt idx="8">
                  <c:v>6000</c:v>
                </c:pt>
                <c:pt idx="9">
                  <c:v>6500</c:v>
                </c:pt>
                <c:pt idx="10">
                  <c:v>7000</c:v>
                </c:pt>
                <c:pt idx="11">
                  <c:v>7500</c:v>
                </c:pt>
                <c:pt idx="12">
                  <c:v>8000</c:v>
                </c:pt>
                <c:pt idx="13">
                  <c:v>8500</c:v>
                </c:pt>
                <c:pt idx="14">
                  <c:v>9000</c:v>
                </c:pt>
                <c:pt idx="15">
                  <c:v>9500</c:v>
                </c:pt>
                <c:pt idx="16">
                  <c:v>10000</c:v>
                </c:pt>
                <c:pt idx="17">
                  <c:v>10500</c:v>
                </c:pt>
                <c:pt idx="18">
                  <c:v>11000</c:v>
                </c:pt>
                <c:pt idx="19">
                  <c:v>11500</c:v>
                </c:pt>
                <c:pt idx="20">
                  <c:v>12000</c:v>
                </c:pt>
                <c:pt idx="21">
                  <c:v>12500</c:v>
                </c:pt>
                <c:pt idx="22">
                  <c:v>13000</c:v>
                </c:pt>
                <c:pt idx="23">
                  <c:v>13500</c:v>
                </c:pt>
                <c:pt idx="24">
                  <c:v>14000</c:v>
                </c:pt>
                <c:pt idx="25">
                  <c:v>14500</c:v>
                </c:pt>
                <c:pt idx="26">
                  <c:v>15000</c:v>
                </c:pt>
                <c:pt idx="27">
                  <c:v>15500</c:v>
                </c:pt>
                <c:pt idx="28">
                  <c:v>16000</c:v>
                </c:pt>
                <c:pt idx="29">
                  <c:v>16500</c:v>
                </c:pt>
                <c:pt idx="30">
                  <c:v>17000</c:v>
                </c:pt>
                <c:pt idx="31">
                  <c:v>17500</c:v>
                </c:pt>
                <c:pt idx="32">
                  <c:v>18000</c:v>
                </c:pt>
                <c:pt idx="33">
                  <c:v>18500</c:v>
                </c:pt>
                <c:pt idx="34">
                  <c:v>19000</c:v>
                </c:pt>
                <c:pt idx="35">
                  <c:v>19500</c:v>
                </c:pt>
                <c:pt idx="36">
                  <c:v>20000</c:v>
                </c:pt>
                <c:pt idx="37">
                  <c:v>20500</c:v>
                </c:pt>
                <c:pt idx="38">
                  <c:v>21000</c:v>
                </c:pt>
                <c:pt idx="39">
                  <c:v>21500</c:v>
                </c:pt>
                <c:pt idx="40">
                  <c:v>22000</c:v>
                </c:pt>
                <c:pt idx="41">
                  <c:v>22500</c:v>
                </c:pt>
                <c:pt idx="42">
                  <c:v>23000</c:v>
                </c:pt>
                <c:pt idx="43">
                  <c:v>23500</c:v>
                </c:pt>
                <c:pt idx="44">
                  <c:v>24000</c:v>
                </c:pt>
                <c:pt idx="45">
                  <c:v>24500</c:v>
                </c:pt>
                <c:pt idx="46">
                  <c:v>25000</c:v>
                </c:pt>
                <c:pt idx="47">
                  <c:v>25500</c:v>
                </c:pt>
                <c:pt idx="48">
                  <c:v>26000</c:v>
                </c:pt>
                <c:pt idx="49">
                  <c:v>26500</c:v>
                </c:pt>
                <c:pt idx="50">
                  <c:v>27000</c:v>
                </c:pt>
                <c:pt idx="51">
                  <c:v>27500</c:v>
                </c:pt>
                <c:pt idx="52">
                  <c:v>28000</c:v>
                </c:pt>
                <c:pt idx="53">
                  <c:v>28500</c:v>
                </c:pt>
                <c:pt idx="54">
                  <c:v>29000</c:v>
                </c:pt>
                <c:pt idx="55">
                  <c:v>29500</c:v>
                </c:pt>
                <c:pt idx="56">
                  <c:v>30000</c:v>
                </c:pt>
                <c:pt idx="57">
                  <c:v>30500</c:v>
                </c:pt>
                <c:pt idx="58">
                  <c:v>31000</c:v>
                </c:pt>
                <c:pt idx="59">
                  <c:v>31500</c:v>
                </c:pt>
                <c:pt idx="60">
                  <c:v>32000</c:v>
                </c:pt>
                <c:pt idx="61">
                  <c:v>32500</c:v>
                </c:pt>
                <c:pt idx="62">
                  <c:v>33000</c:v>
                </c:pt>
                <c:pt idx="63">
                  <c:v>33500</c:v>
                </c:pt>
                <c:pt idx="64">
                  <c:v>34000</c:v>
                </c:pt>
                <c:pt idx="65">
                  <c:v>34500</c:v>
                </c:pt>
                <c:pt idx="66">
                  <c:v>35000</c:v>
                </c:pt>
                <c:pt idx="67">
                  <c:v>35500</c:v>
                </c:pt>
                <c:pt idx="68">
                  <c:v>36000</c:v>
                </c:pt>
                <c:pt idx="69">
                  <c:v>36500</c:v>
                </c:pt>
                <c:pt idx="70">
                  <c:v>37000</c:v>
                </c:pt>
                <c:pt idx="71">
                  <c:v>37500</c:v>
                </c:pt>
                <c:pt idx="72">
                  <c:v>38000</c:v>
                </c:pt>
                <c:pt idx="73">
                  <c:v>38500</c:v>
                </c:pt>
                <c:pt idx="74">
                  <c:v>39000</c:v>
                </c:pt>
                <c:pt idx="75">
                  <c:v>39500</c:v>
                </c:pt>
                <c:pt idx="76">
                  <c:v>40000</c:v>
                </c:pt>
                <c:pt idx="77">
                  <c:v>40500</c:v>
                </c:pt>
                <c:pt idx="78">
                  <c:v>41000</c:v>
                </c:pt>
                <c:pt idx="79">
                  <c:v>41500</c:v>
                </c:pt>
                <c:pt idx="80">
                  <c:v>42000</c:v>
                </c:pt>
                <c:pt idx="81">
                  <c:v>42500</c:v>
                </c:pt>
                <c:pt idx="82">
                  <c:v>43000</c:v>
                </c:pt>
                <c:pt idx="83">
                  <c:v>43500</c:v>
                </c:pt>
                <c:pt idx="84">
                  <c:v>44000</c:v>
                </c:pt>
                <c:pt idx="85">
                  <c:v>44500</c:v>
                </c:pt>
                <c:pt idx="86">
                  <c:v>45000</c:v>
                </c:pt>
                <c:pt idx="87">
                  <c:v>45500</c:v>
                </c:pt>
                <c:pt idx="88">
                  <c:v>46000</c:v>
                </c:pt>
                <c:pt idx="89">
                  <c:v>46500</c:v>
                </c:pt>
                <c:pt idx="90">
                  <c:v>47000</c:v>
                </c:pt>
                <c:pt idx="91">
                  <c:v>47500</c:v>
                </c:pt>
                <c:pt idx="92">
                  <c:v>48000</c:v>
                </c:pt>
                <c:pt idx="93">
                  <c:v>48500</c:v>
                </c:pt>
                <c:pt idx="94">
                  <c:v>49000</c:v>
                </c:pt>
                <c:pt idx="95">
                  <c:v>49500</c:v>
                </c:pt>
                <c:pt idx="96">
                  <c:v>50000</c:v>
                </c:pt>
                <c:pt idx="97">
                  <c:v>50500</c:v>
                </c:pt>
                <c:pt idx="98">
                  <c:v>51000</c:v>
                </c:pt>
                <c:pt idx="99">
                  <c:v>51500</c:v>
                </c:pt>
                <c:pt idx="100">
                  <c:v>52000</c:v>
                </c:pt>
                <c:pt idx="101">
                  <c:v>52500</c:v>
                </c:pt>
                <c:pt idx="102">
                  <c:v>53000</c:v>
                </c:pt>
                <c:pt idx="103">
                  <c:v>53500</c:v>
                </c:pt>
                <c:pt idx="104">
                  <c:v>54000</c:v>
                </c:pt>
                <c:pt idx="105">
                  <c:v>54500</c:v>
                </c:pt>
                <c:pt idx="106">
                  <c:v>55000</c:v>
                </c:pt>
                <c:pt idx="107">
                  <c:v>55500</c:v>
                </c:pt>
                <c:pt idx="108">
                  <c:v>56000</c:v>
                </c:pt>
                <c:pt idx="109">
                  <c:v>56500</c:v>
                </c:pt>
                <c:pt idx="110">
                  <c:v>57000</c:v>
                </c:pt>
                <c:pt idx="111">
                  <c:v>57500</c:v>
                </c:pt>
                <c:pt idx="112">
                  <c:v>58000</c:v>
                </c:pt>
                <c:pt idx="113">
                  <c:v>58500</c:v>
                </c:pt>
                <c:pt idx="114">
                  <c:v>59000</c:v>
                </c:pt>
                <c:pt idx="115">
                  <c:v>59500</c:v>
                </c:pt>
                <c:pt idx="116">
                  <c:v>60000</c:v>
                </c:pt>
                <c:pt idx="117">
                  <c:v>60500</c:v>
                </c:pt>
                <c:pt idx="118">
                  <c:v>61000</c:v>
                </c:pt>
                <c:pt idx="119">
                  <c:v>61500</c:v>
                </c:pt>
                <c:pt idx="120">
                  <c:v>62000</c:v>
                </c:pt>
                <c:pt idx="121">
                  <c:v>62500</c:v>
                </c:pt>
                <c:pt idx="122">
                  <c:v>63000</c:v>
                </c:pt>
                <c:pt idx="123">
                  <c:v>63500</c:v>
                </c:pt>
                <c:pt idx="124">
                  <c:v>64000</c:v>
                </c:pt>
                <c:pt idx="125">
                  <c:v>64500</c:v>
                </c:pt>
                <c:pt idx="126">
                  <c:v>65000</c:v>
                </c:pt>
                <c:pt idx="127">
                  <c:v>65500</c:v>
                </c:pt>
                <c:pt idx="128">
                  <c:v>66000</c:v>
                </c:pt>
                <c:pt idx="129">
                  <c:v>66500</c:v>
                </c:pt>
                <c:pt idx="130">
                  <c:v>67000</c:v>
                </c:pt>
                <c:pt idx="131">
                  <c:v>67500</c:v>
                </c:pt>
                <c:pt idx="132">
                  <c:v>68000</c:v>
                </c:pt>
                <c:pt idx="133">
                  <c:v>68500</c:v>
                </c:pt>
                <c:pt idx="134">
                  <c:v>69000</c:v>
                </c:pt>
                <c:pt idx="135">
                  <c:v>69500</c:v>
                </c:pt>
                <c:pt idx="136">
                  <c:v>70000</c:v>
                </c:pt>
                <c:pt idx="137">
                  <c:v>70500</c:v>
                </c:pt>
                <c:pt idx="138">
                  <c:v>71000</c:v>
                </c:pt>
                <c:pt idx="139">
                  <c:v>71500</c:v>
                </c:pt>
                <c:pt idx="140">
                  <c:v>72000</c:v>
                </c:pt>
                <c:pt idx="141">
                  <c:v>72500</c:v>
                </c:pt>
              </c:numCache>
            </c:numRef>
          </c:cat>
          <c:val>
            <c:numRef>
              <c:f>graf1!$E$2:$E$143</c:f>
              <c:numCache>
                <c:formatCode>General</c:formatCode>
                <c:ptCount val="142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14</c:v>
                </c:pt>
                <c:pt idx="9">
                  <c:v>6</c:v>
                </c:pt>
                <c:pt idx="10">
                  <c:v>12</c:v>
                </c:pt>
                <c:pt idx="11">
                  <c:v>4</c:v>
                </c:pt>
                <c:pt idx="12">
                  <c:v>7</c:v>
                </c:pt>
                <c:pt idx="13">
                  <c:v>13</c:v>
                </c:pt>
                <c:pt idx="14">
                  <c:v>7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33</c:v>
                </c:pt>
                <c:pt idx="19">
                  <c:v>35</c:v>
                </c:pt>
                <c:pt idx="20">
                  <c:v>45</c:v>
                </c:pt>
                <c:pt idx="21">
                  <c:v>61</c:v>
                </c:pt>
                <c:pt idx="22">
                  <c:v>70</c:v>
                </c:pt>
                <c:pt idx="23">
                  <c:v>74</c:v>
                </c:pt>
                <c:pt idx="24">
                  <c:v>112</c:v>
                </c:pt>
                <c:pt idx="25">
                  <c:v>117</c:v>
                </c:pt>
                <c:pt idx="26">
                  <c:v>145</c:v>
                </c:pt>
                <c:pt idx="27">
                  <c:v>172</c:v>
                </c:pt>
                <c:pt idx="28">
                  <c:v>164</c:v>
                </c:pt>
                <c:pt idx="29">
                  <c:v>183</c:v>
                </c:pt>
                <c:pt idx="30">
                  <c:v>201</c:v>
                </c:pt>
                <c:pt idx="31">
                  <c:v>188</c:v>
                </c:pt>
                <c:pt idx="32">
                  <c:v>238</c:v>
                </c:pt>
                <c:pt idx="33">
                  <c:v>209</c:v>
                </c:pt>
                <c:pt idx="34">
                  <c:v>236</c:v>
                </c:pt>
                <c:pt idx="35">
                  <c:v>227</c:v>
                </c:pt>
                <c:pt idx="36">
                  <c:v>235</c:v>
                </c:pt>
                <c:pt idx="37">
                  <c:v>229</c:v>
                </c:pt>
                <c:pt idx="38">
                  <c:v>239</c:v>
                </c:pt>
                <c:pt idx="39">
                  <c:v>229</c:v>
                </c:pt>
                <c:pt idx="40">
                  <c:v>284</c:v>
                </c:pt>
                <c:pt idx="41">
                  <c:v>245</c:v>
                </c:pt>
                <c:pt idx="42">
                  <c:v>216</c:v>
                </c:pt>
                <c:pt idx="43">
                  <c:v>220</c:v>
                </c:pt>
                <c:pt idx="44">
                  <c:v>210</c:v>
                </c:pt>
                <c:pt idx="45">
                  <c:v>204</c:v>
                </c:pt>
                <c:pt idx="46">
                  <c:v>228</c:v>
                </c:pt>
                <c:pt idx="47">
                  <c:v>222</c:v>
                </c:pt>
                <c:pt idx="48">
                  <c:v>189</c:v>
                </c:pt>
                <c:pt idx="49">
                  <c:v>186</c:v>
                </c:pt>
                <c:pt idx="50">
                  <c:v>201</c:v>
                </c:pt>
                <c:pt idx="51">
                  <c:v>190</c:v>
                </c:pt>
                <c:pt idx="52">
                  <c:v>155</c:v>
                </c:pt>
                <c:pt idx="53">
                  <c:v>155</c:v>
                </c:pt>
                <c:pt idx="54">
                  <c:v>143</c:v>
                </c:pt>
                <c:pt idx="55">
                  <c:v>148</c:v>
                </c:pt>
                <c:pt idx="56">
                  <c:v>158</c:v>
                </c:pt>
                <c:pt idx="57">
                  <c:v>152</c:v>
                </c:pt>
                <c:pt idx="58">
                  <c:v>134</c:v>
                </c:pt>
                <c:pt idx="59">
                  <c:v>93</c:v>
                </c:pt>
                <c:pt idx="60">
                  <c:v>114</c:v>
                </c:pt>
                <c:pt idx="61">
                  <c:v>82</c:v>
                </c:pt>
                <c:pt idx="62">
                  <c:v>87</c:v>
                </c:pt>
                <c:pt idx="63">
                  <c:v>90</c:v>
                </c:pt>
                <c:pt idx="64">
                  <c:v>72</c:v>
                </c:pt>
                <c:pt idx="65">
                  <c:v>71</c:v>
                </c:pt>
                <c:pt idx="66">
                  <c:v>66</c:v>
                </c:pt>
                <c:pt idx="67">
                  <c:v>51</c:v>
                </c:pt>
                <c:pt idx="68">
                  <c:v>51</c:v>
                </c:pt>
                <c:pt idx="69">
                  <c:v>54</c:v>
                </c:pt>
                <c:pt idx="70">
                  <c:v>46</c:v>
                </c:pt>
                <c:pt idx="71">
                  <c:v>36</c:v>
                </c:pt>
                <c:pt idx="72">
                  <c:v>38</c:v>
                </c:pt>
                <c:pt idx="73">
                  <c:v>27</c:v>
                </c:pt>
                <c:pt idx="74">
                  <c:v>31</c:v>
                </c:pt>
                <c:pt idx="75">
                  <c:v>32</c:v>
                </c:pt>
                <c:pt idx="76">
                  <c:v>15</c:v>
                </c:pt>
                <c:pt idx="77">
                  <c:v>21</c:v>
                </c:pt>
                <c:pt idx="78">
                  <c:v>24</c:v>
                </c:pt>
                <c:pt idx="79">
                  <c:v>17</c:v>
                </c:pt>
                <c:pt idx="80">
                  <c:v>18</c:v>
                </c:pt>
                <c:pt idx="81">
                  <c:v>12</c:v>
                </c:pt>
                <c:pt idx="82">
                  <c:v>14</c:v>
                </c:pt>
                <c:pt idx="83">
                  <c:v>5</c:v>
                </c:pt>
                <c:pt idx="84">
                  <c:v>5</c:v>
                </c:pt>
                <c:pt idx="85">
                  <c:v>9</c:v>
                </c:pt>
                <c:pt idx="86">
                  <c:v>11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4</c:v>
                </c:pt>
                <c:pt idx="92">
                  <c:v>3</c:v>
                </c:pt>
                <c:pt idx="93">
                  <c:v>7</c:v>
                </c:pt>
                <c:pt idx="94">
                  <c:v>3</c:v>
                </c:pt>
                <c:pt idx="95">
                  <c:v>1</c:v>
                </c:pt>
                <c:pt idx="96">
                  <c:v>3</c:v>
                </c:pt>
                <c:pt idx="97">
                  <c:v>2</c:v>
                </c:pt>
                <c:pt idx="98">
                  <c:v>1</c:v>
                </c:pt>
                <c:pt idx="99">
                  <c:v>0</c:v>
                </c:pt>
                <c:pt idx="100">
                  <c:v>3</c:v>
                </c:pt>
                <c:pt idx="101">
                  <c:v>2</c:v>
                </c:pt>
                <c:pt idx="102">
                  <c:v>1</c:v>
                </c:pt>
                <c:pt idx="103">
                  <c:v>2</c:v>
                </c:pt>
                <c:pt idx="104">
                  <c:v>0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0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7721344"/>
        <c:axId val="98374400"/>
      </c:barChart>
      <c:catAx>
        <c:axId val="9772134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374400"/>
        <c:crosses val="autoZero"/>
        <c:auto val="1"/>
        <c:lblAlgn val="ctr"/>
        <c:lblOffset val="100"/>
        <c:noMultiLvlLbl val="0"/>
      </c:catAx>
      <c:valAx>
        <c:axId val="9837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721344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7813320209973754"/>
                  <c:y val="3.60090405365996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634109798775162"/>
                  <c:y val="-8.75495771361913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Sheet1!$I$2:$J$2</c:f>
              <c:strCache>
                <c:ptCount val="2"/>
                <c:pt idx="0">
                  <c:v>Non hanno assegnato pesi diversi</c:v>
                </c:pt>
                <c:pt idx="1">
                  <c:v>Hanno assegnato pesi diversi</c:v>
                </c:pt>
              </c:strCache>
            </c:strRef>
          </c:cat>
          <c:val>
            <c:numRef>
              <c:f>Sheet1!$I$3:$J$3</c:f>
              <c:numCache>
                <c:formatCode>0.0</c:formatCode>
                <c:ptCount val="2"/>
                <c:pt idx="0">
                  <c:v>47.705041384499623</c:v>
                </c:pt>
                <c:pt idx="1">
                  <c:v>52.294958615500413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Sheet7!$D$4</c:f>
              <c:strCache>
                <c:ptCount val="1"/>
                <c:pt idx="0">
                  <c:v>% fino a 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Sheet7!$C$5:$C$22</c:f>
              <c:strCache>
                <c:ptCount val="18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E. Romagna</c:v>
                </c:pt>
                <c:pt idx="13">
                  <c:v>Liguria</c:v>
                </c:pt>
                <c:pt idx="14">
                  <c:v>Friuli</c:v>
                </c:pt>
                <c:pt idx="15">
                  <c:v>Veneto</c:v>
                </c:pt>
                <c:pt idx="16">
                  <c:v>Lombardia</c:v>
                </c:pt>
                <c:pt idx="17">
                  <c:v>Piemonte</c:v>
                </c:pt>
              </c:strCache>
            </c:strRef>
          </c:cat>
          <c:val>
            <c:numRef>
              <c:f>Sheet7!$D$5:$D$22</c:f>
              <c:numCache>
                <c:formatCode>General</c:formatCode>
                <c:ptCount val="18"/>
                <c:pt idx="0">
                  <c:v>36</c:v>
                </c:pt>
                <c:pt idx="1">
                  <c:v>37</c:v>
                </c:pt>
                <c:pt idx="2">
                  <c:v>47</c:v>
                </c:pt>
                <c:pt idx="3">
                  <c:v>44</c:v>
                </c:pt>
                <c:pt idx="4">
                  <c:v>40</c:v>
                </c:pt>
                <c:pt idx="5">
                  <c:v>35</c:v>
                </c:pt>
                <c:pt idx="6">
                  <c:v>50</c:v>
                </c:pt>
                <c:pt idx="7">
                  <c:v>49</c:v>
                </c:pt>
                <c:pt idx="8">
                  <c:v>21</c:v>
                </c:pt>
                <c:pt idx="9">
                  <c:v>35</c:v>
                </c:pt>
                <c:pt idx="10">
                  <c:v>26</c:v>
                </c:pt>
                <c:pt idx="11">
                  <c:v>29</c:v>
                </c:pt>
                <c:pt idx="12">
                  <c:v>40</c:v>
                </c:pt>
                <c:pt idx="13">
                  <c:v>34</c:v>
                </c:pt>
                <c:pt idx="14">
                  <c:v>33</c:v>
                </c:pt>
                <c:pt idx="15">
                  <c:v>29</c:v>
                </c:pt>
                <c:pt idx="16">
                  <c:v>43</c:v>
                </c:pt>
                <c:pt idx="17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Sheet7!$E$4</c:f>
              <c:strCache>
                <c:ptCount val="1"/>
                <c:pt idx="0">
                  <c:v>% fino a 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Sheet7!$C$5:$C$22</c:f>
              <c:strCache>
                <c:ptCount val="18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E. Romagna</c:v>
                </c:pt>
                <c:pt idx="13">
                  <c:v>Liguria</c:v>
                </c:pt>
                <c:pt idx="14">
                  <c:v>Friuli</c:v>
                </c:pt>
                <c:pt idx="15">
                  <c:v>Veneto</c:v>
                </c:pt>
                <c:pt idx="16">
                  <c:v>Lombardia</c:v>
                </c:pt>
                <c:pt idx="17">
                  <c:v>Piemonte</c:v>
                </c:pt>
              </c:strCache>
            </c:strRef>
          </c:cat>
          <c:val>
            <c:numRef>
              <c:f>Sheet7!$E$5:$E$22</c:f>
              <c:numCache>
                <c:formatCode>General</c:formatCode>
                <c:ptCount val="18"/>
                <c:pt idx="0">
                  <c:v>21</c:v>
                </c:pt>
                <c:pt idx="1">
                  <c:v>25</c:v>
                </c:pt>
                <c:pt idx="2">
                  <c:v>27</c:v>
                </c:pt>
                <c:pt idx="3">
                  <c:v>26</c:v>
                </c:pt>
                <c:pt idx="4">
                  <c:v>30</c:v>
                </c:pt>
                <c:pt idx="5">
                  <c:v>24</c:v>
                </c:pt>
                <c:pt idx="6">
                  <c:v>27</c:v>
                </c:pt>
                <c:pt idx="7">
                  <c:v>29</c:v>
                </c:pt>
                <c:pt idx="8">
                  <c:v>22</c:v>
                </c:pt>
                <c:pt idx="9">
                  <c:v>26</c:v>
                </c:pt>
                <c:pt idx="10">
                  <c:v>34</c:v>
                </c:pt>
                <c:pt idx="11">
                  <c:v>21</c:v>
                </c:pt>
                <c:pt idx="12">
                  <c:v>30</c:v>
                </c:pt>
                <c:pt idx="13">
                  <c:v>23</c:v>
                </c:pt>
                <c:pt idx="14">
                  <c:v>19</c:v>
                </c:pt>
                <c:pt idx="15">
                  <c:v>29</c:v>
                </c:pt>
                <c:pt idx="16">
                  <c:v>28</c:v>
                </c:pt>
                <c:pt idx="17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Sheet7!$F$4</c:f>
              <c:strCache>
                <c:ptCount val="1"/>
                <c:pt idx="0">
                  <c:v>% fino a 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Sheet7!$C$5:$C$22</c:f>
              <c:strCache>
                <c:ptCount val="18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E. Romagna</c:v>
                </c:pt>
                <c:pt idx="13">
                  <c:v>Liguria</c:v>
                </c:pt>
                <c:pt idx="14">
                  <c:v>Friuli</c:v>
                </c:pt>
                <c:pt idx="15">
                  <c:v>Veneto</c:v>
                </c:pt>
                <c:pt idx="16">
                  <c:v>Lombardia</c:v>
                </c:pt>
                <c:pt idx="17">
                  <c:v>Piemonte</c:v>
                </c:pt>
              </c:strCache>
            </c:strRef>
          </c:cat>
          <c:val>
            <c:numRef>
              <c:f>Sheet7!$F$5:$F$22</c:f>
              <c:numCache>
                <c:formatCode>General</c:formatCode>
                <c:ptCount val="18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13</c:v>
                </c:pt>
                <c:pt idx="4">
                  <c:v>23</c:v>
                </c:pt>
                <c:pt idx="5">
                  <c:v>26</c:v>
                </c:pt>
                <c:pt idx="6">
                  <c:v>15</c:v>
                </c:pt>
                <c:pt idx="7">
                  <c:v>14</c:v>
                </c:pt>
                <c:pt idx="8">
                  <c:v>33</c:v>
                </c:pt>
                <c:pt idx="9">
                  <c:v>30</c:v>
                </c:pt>
                <c:pt idx="10">
                  <c:v>26</c:v>
                </c:pt>
                <c:pt idx="11">
                  <c:v>30</c:v>
                </c:pt>
                <c:pt idx="12">
                  <c:v>22</c:v>
                </c:pt>
                <c:pt idx="13">
                  <c:v>27</c:v>
                </c:pt>
                <c:pt idx="14">
                  <c:v>36</c:v>
                </c:pt>
                <c:pt idx="15">
                  <c:v>26</c:v>
                </c:pt>
                <c:pt idx="16">
                  <c:v>19</c:v>
                </c:pt>
                <c:pt idx="17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Sheet7!$G$4</c:f>
              <c:strCache>
                <c:ptCount val="1"/>
                <c:pt idx="0">
                  <c:v>% fino a 80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Sheet7!$C$5:$C$22</c:f>
              <c:strCache>
                <c:ptCount val="18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E. Romagna</c:v>
                </c:pt>
                <c:pt idx="13">
                  <c:v>Liguria</c:v>
                </c:pt>
                <c:pt idx="14">
                  <c:v>Friuli</c:v>
                </c:pt>
                <c:pt idx="15">
                  <c:v>Veneto</c:v>
                </c:pt>
                <c:pt idx="16">
                  <c:v>Lombardia</c:v>
                </c:pt>
                <c:pt idx="17">
                  <c:v>Piemonte</c:v>
                </c:pt>
              </c:strCache>
            </c:strRef>
          </c:cat>
          <c:val>
            <c:numRef>
              <c:f>Sheet7!$G$5:$G$22</c:f>
              <c:numCache>
                <c:formatCode>General</c:formatCode>
                <c:ptCount val="18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13</c:v>
                </c:pt>
                <c:pt idx="4">
                  <c:v>5</c:v>
                </c:pt>
                <c:pt idx="5">
                  <c:v>11</c:v>
                </c:pt>
                <c:pt idx="6">
                  <c:v>2</c:v>
                </c:pt>
                <c:pt idx="7">
                  <c:v>4</c:v>
                </c:pt>
                <c:pt idx="8">
                  <c:v>19</c:v>
                </c:pt>
                <c:pt idx="9">
                  <c:v>6</c:v>
                </c:pt>
                <c:pt idx="10">
                  <c:v>12</c:v>
                </c:pt>
                <c:pt idx="11">
                  <c:v>14</c:v>
                </c:pt>
                <c:pt idx="12">
                  <c:v>5</c:v>
                </c:pt>
                <c:pt idx="13">
                  <c:v>14</c:v>
                </c:pt>
                <c:pt idx="14">
                  <c:v>9</c:v>
                </c:pt>
                <c:pt idx="15">
                  <c:v>12</c:v>
                </c:pt>
                <c:pt idx="16">
                  <c:v>6</c:v>
                </c:pt>
                <c:pt idx="17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Sheet7!$H$4</c:f>
              <c:strCache>
                <c:ptCount val="1"/>
                <c:pt idx="0">
                  <c:v>% oltre 80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Sheet7!$C$5:$C$22</c:f>
              <c:strCache>
                <c:ptCount val="18"/>
                <c:pt idx="0">
                  <c:v>Sardegna</c:v>
                </c:pt>
                <c:pt idx="1">
                  <c:v>Sicilia</c:v>
                </c:pt>
                <c:pt idx="2">
                  <c:v>Calabria</c:v>
                </c:pt>
                <c:pt idx="3">
                  <c:v>Basilicata</c:v>
                </c:pt>
                <c:pt idx="4">
                  <c:v>Puglia</c:v>
                </c:pt>
                <c:pt idx="5">
                  <c:v>Campania</c:v>
                </c:pt>
                <c:pt idx="6">
                  <c:v>Molise</c:v>
                </c:pt>
                <c:pt idx="7">
                  <c:v>Abruzzo</c:v>
                </c:pt>
                <c:pt idx="8">
                  <c:v>Lazio</c:v>
                </c:pt>
                <c:pt idx="9">
                  <c:v>Marche</c:v>
                </c:pt>
                <c:pt idx="10">
                  <c:v>Umbria</c:v>
                </c:pt>
                <c:pt idx="11">
                  <c:v>Toscana</c:v>
                </c:pt>
                <c:pt idx="12">
                  <c:v>E. Romagna</c:v>
                </c:pt>
                <c:pt idx="13">
                  <c:v>Liguria</c:v>
                </c:pt>
                <c:pt idx="14">
                  <c:v>Friuli</c:v>
                </c:pt>
                <c:pt idx="15">
                  <c:v>Veneto</c:v>
                </c:pt>
                <c:pt idx="16">
                  <c:v>Lombardia</c:v>
                </c:pt>
                <c:pt idx="17">
                  <c:v>Piemonte</c:v>
                </c:pt>
              </c:strCache>
            </c:strRef>
          </c:cat>
          <c:val>
            <c:numRef>
              <c:f>Sheet7!$H$5:$H$22</c:f>
              <c:numCache>
                <c:formatCode>General</c:formatCode>
                <c:ptCount val="18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3</c:v>
                </c:pt>
                <c:pt idx="13">
                  <c:v>2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217792"/>
        <c:axId val="100864384"/>
      </c:barChart>
      <c:catAx>
        <c:axId val="10321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864384"/>
        <c:crosses val="autoZero"/>
        <c:auto val="1"/>
        <c:lblAlgn val="ctr"/>
        <c:lblOffset val="100"/>
        <c:noMultiLvlLbl val="0"/>
      </c:catAx>
      <c:valAx>
        <c:axId val="10086438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2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88AC7-4590-4AD4-8235-1BDC497989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8E6437-E5DD-4871-8335-CC2D81DCD1F4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b="1" dirty="0" smtClean="0"/>
            <a:t>DATI</a:t>
          </a:r>
          <a:endParaRPr lang="it-IT" sz="1800" b="1" dirty="0"/>
        </a:p>
      </dgm:t>
    </dgm:pt>
    <dgm:pt modelId="{51E7353C-D69D-4C67-81A2-710E685CB646}" type="parTrans" cxnId="{CD897437-311A-481E-8E15-79731504FE8D}">
      <dgm:prSet/>
      <dgm:spPr/>
      <dgm:t>
        <a:bodyPr/>
        <a:lstStyle/>
        <a:p>
          <a:endParaRPr lang="it-IT"/>
        </a:p>
      </dgm:t>
    </dgm:pt>
    <dgm:pt modelId="{453A7615-8EDE-4767-B14D-C6A4C0E44700}" type="sibTrans" cxnId="{CD897437-311A-481E-8E15-79731504FE8D}">
      <dgm:prSet/>
      <dgm:spPr/>
      <dgm:t>
        <a:bodyPr/>
        <a:lstStyle/>
        <a:p>
          <a:endParaRPr lang="it-IT"/>
        </a:p>
      </dgm:t>
    </dgm:pt>
    <dgm:pt modelId="{18759E56-CBD0-4A89-B2E7-095F9AECD448}">
      <dgm:prSet phldrT="[Testo]" custT="1"/>
      <dgm:spPr/>
      <dgm:t>
        <a:bodyPr/>
        <a:lstStyle/>
        <a:p>
          <a:r>
            <a:rPr lang="it-IT" sz="2400" dirty="0" smtClean="0"/>
            <a:t>COMPARAZIONE/MODELLI COMUNI</a:t>
          </a:r>
          <a:endParaRPr lang="it-IT" sz="2400" dirty="0"/>
        </a:p>
      </dgm:t>
    </dgm:pt>
    <dgm:pt modelId="{0AC14068-C9B6-4559-8B43-0DAD280528CD}" type="parTrans" cxnId="{21359C4F-8924-4749-8B0C-E75C737CB47F}">
      <dgm:prSet/>
      <dgm:spPr/>
      <dgm:t>
        <a:bodyPr/>
        <a:lstStyle/>
        <a:p>
          <a:endParaRPr lang="it-IT"/>
        </a:p>
      </dgm:t>
    </dgm:pt>
    <dgm:pt modelId="{E835E389-F68D-4199-8BC4-91201D9ECE96}" type="sibTrans" cxnId="{21359C4F-8924-4749-8B0C-E75C737CB47F}">
      <dgm:prSet/>
      <dgm:spPr/>
      <dgm:t>
        <a:bodyPr/>
        <a:lstStyle/>
        <a:p>
          <a:endParaRPr lang="it-IT"/>
        </a:p>
      </dgm:t>
    </dgm:pt>
    <dgm:pt modelId="{0EDD05EA-32E7-4B34-A623-F77EDDA0AEDC}" type="pres">
      <dgm:prSet presAssocID="{11D88AC7-4590-4AD4-8235-1BDC497989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2030BD-A452-4661-87CA-D3BD8697DE83}" type="pres">
      <dgm:prSet presAssocID="{2B8E6437-E5DD-4871-8335-CC2D81DCD1F4}" presName="composite" presStyleCnt="0"/>
      <dgm:spPr/>
    </dgm:pt>
    <dgm:pt modelId="{45483D94-40F8-4E72-9A60-B10F88DE5F46}" type="pres">
      <dgm:prSet presAssocID="{2B8E6437-E5DD-4871-8335-CC2D81DCD1F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328445-9171-4D8A-8FAD-9BAD71A5FD61}" type="pres">
      <dgm:prSet presAssocID="{2B8E6437-E5DD-4871-8335-CC2D81DCD1F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1359C4F-8924-4749-8B0C-E75C737CB47F}" srcId="{2B8E6437-E5DD-4871-8335-CC2D81DCD1F4}" destId="{18759E56-CBD0-4A89-B2E7-095F9AECD448}" srcOrd="0" destOrd="0" parTransId="{0AC14068-C9B6-4559-8B43-0DAD280528CD}" sibTransId="{E835E389-F68D-4199-8BC4-91201D9ECE96}"/>
    <dgm:cxn modelId="{9431184B-2A3F-43A3-8F33-425D882DF7C0}" type="presOf" srcId="{2B8E6437-E5DD-4871-8335-CC2D81DCD1F4}" destId="{45483D94-40F8-4E72-9A60-B10F88DE5F46}" srcOrd="0" destOrd="0" presId="urn:microsoft.com/office/officeart/2005/8/layout/chevron2"/>
    <dgm:cxn modelId="{CD897437-311A-481E-8E15-79731504FE8D}" srcId="{11D88AC7-4590-4AD4-8235-1BDC49798928}" destId="{2B8E6437-E5DD-4871-8335-CC2D81DCD1F4}" srcOrd="0" destOrd="0" parTransId="{51E7353C-D69D-4C67-81A2-710E685CB646}" sibTransId="{453A7615-8EDE-4767-B14D-C6A4C0E44700}"/>
    <dgm:cxn modelId="{676BAA5D-0023-44D0-8E02-99CD91E6FDA1}" type="presOf" srcId="{18759E56-CBD0-4A89-B2E7-095F9AECD448}" destId="{97328445-9171-4D8A-8FAD-9BAD71A5FD61}" srcOrd="0" destOrd="0" presId="urn:microsoft.com/office/officeart/2005/8/layout/chevron2"/>
    <dgm:cxn modelId="{B4F85DBD-797D-4CA7-B733-9F3338C907CA}" type="presOf" srcId="{11D88AC7-4590-4AD4-8235-1BDC49798928}" destId="{0EDD05EA-32E7-4B34-A623-F77EDDA0AEDC}" srcOrd="0" destOrd="0" presId="urn:microsoft.com/office/officeart/2005/8/layout/chevron2"/>
    <dgm:cxn modelId="{C07F5F67-4C0B-40E5-8263-0FE7B2B1FCBF}" type="presParOf" srcId="{0EDD05EA-32E7-4B34-A623-F77EDDA0AEDC}" destId="{4D2030BD-A452-4661-87CA-D3BD8697DE83}" srcOrd="0" destOrd="0" presId="urn:microsoft.com/office/officeart/2005/8/layout/chevron2"/>
    <dgm:cxn modelId="{F708830D-A48D-4B8F-BC07-7CBC4931ED8E}" type="presParOf" srcId="{4D2030BD-A452-4661-87CA-D3BD8697DE83}" destId="{45483D94-40F8-4E72-9A60-B10F88DE5F46}" srcOrd="0" destOrd="0" presId="urn:microsoft.com/office/officeart/2005/8/layout/chevron2"/>
    <dgm:cxn modelId="{00B07BEA-9AAF-495B-BC10-2A9C9D241CE9}" type="presParOf" srcId="{4D2030BD-A452-4661-87CA-D3BD8697DE83}" destId="{97328445-9171-4D8A-8FAD-9BAD71A5FD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88AC7-4590-4AD4-8235-1BDC497989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8E6437-E5DD-4871-8335-CC2D81DCD1F4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b="1" dirty="0" smtClean="0"/>
            <a:t>DATI</a:t>
          </a:r>
          <a:endParaRPr lang="it-IT" sz="1800" b="1" dirty="0"/>
        </a:p>
      </dgm:t>
    </dgm:pt>
    <dgm:pt modelId="{51E7353C-D69D-4C67-81A2-710E685CB646}" type="parTrans" cxnId="{CD897437-311A-481E-8E15-79731504FE8D}">
      <dgm:prSet/>
      <dgm:spPr/>
      <dgm:t>
        <a:bodyPr/>
        <a:lstStyle/>
        <a:p>
          <a:endParaRPr lang="it-IT"/>
        </a:p>
      </dgm:t>
    </dgm:pt>
    <dgm:pt modelId="{453A7615-8EDE-4767-B14D-C6A4C0E44700}" type="sibTrans" cxnId="{CD897437-311A-481E-8E15-79731504FE8D}">
      <dgm:prSet/>
      <dgm:spPr/>
      <dgm:t>
        <a:bodyPr/>
        <a:lstStyle/>
        <a:p>
          <a:endParaRPr lang="it-IT"/>
        </a:p>
      </dgm:t>
    </dgm:pt>
    <dgm:pt modelId="{18759E56-CBD0-4A89-B2E7-095F9AECD448}">
      <dgm:prSet phldrT="[Testo]" custT="1"/>
      <dgm:spPr/>
      <dgm:t>
        <a:bodyPr/>
        <a:lstStyle/>
        <a:p>
          <a:r>
            <a:rPr lang="it-IT" sz="2400" dirty="0" smtClean="0"/>
            <a:t>COMPARAZIONE/MODELLI COMUNI</a:t>
          </a:r>
          <a:endParaRPr lang="it-IT" sz="2400" dirty="0"/>
        </a:p>
      </dgm:t>
    </dgm:pt>
    <dgm:pt modelId="{0AC14068-C9B6-4559-8B43-0DAD280528CD}" type="parTrans" cxnId="{21359C4F-8924-4749-8B0C-E75C737CB47F}">
      <dgm:prSet/>
      <dgm:spPr/>
      <dgm:t>
        <a:bodyPr/>
        <a:lstStyle/>
        <a:p>
          <a:endParaRPr lang="it-IT"/>
        </a:p>
      </dgm:t>
    </dgm:pt>
    <dgm:pt modelId="{E835E389-F68D-4199-8BC4-91201D9ECE96}" type="sibTrans" cxnId="{21359C4F-8924-4749-8B0C-E75C737CB47F}">
      <dgm:prSet/>
      <dgm:spPr/>
      <dgm:t>
        <a:bodyPr/>
        <a:lstStyle/>
        <a:p>
          <a:endParaRPr lang="it-IT"/>
        </a:p>
      </dgm:t>
    </dgm:pt>
    <dgm:pt modelId="{3CE42ECA-D1F8-4515-AA38-80DA5B0F236B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800" b="1" dirty="0" smtClean="0"/>
            <a:t>INFORMAZIONI</a:t>
          </a:r>
          <a:endParaRPr lang="it-IT" sz="1800" b="1" dirty="0"/>
        </a:p>
      </dgm:t>
    </dgm:pt>
    <dgm:pt modelId="{D1F7692C-9045-4238-AA65-8065AF32CA73}" type="parTrans" cxnId="{246C53BF-F7F7-4C78-93AB-F07206BEF514}">
      <dgm:prSet/>
      <dgm:spPr/>
      <dgm:t>
        <a:bodyPr/>
        <a:lstStyle/>
        <a:p>
          <a:endParaRPr lang="it-IT"/>
        </a:p>
      </dgm:t>
    </dgm:pt>
    <dgm:pt modelId="{4857C3DC-8FA5-4EC3-95DC-436103C7C025}" type="sibTrans" cxnId="{246C53BF-F7F7-4C78-93AB-F07206BEF514}">
      <dgm:prSet/>
      <dgm:spPr/>
      <dgm:t>
        <a:bodyPr/>
        <a:lstStyle/>
        <a:p>
          <a:endParaRPr lang="it-IT"/>
        </a:p>
      </dgm:t>
    </dgm:pt>
    <dgm:pt modelId="{05888B5E-F943-4610-A08F-8C8D1ACEC6C1}">
      <dgm:prSet phldrT="[Testo]" custT="1"/>
      <dgm:spPr/>
      <dgm:t>
        <a:bodyPr/>
        <a:lstStyle/>
        <a:p>
          <a:r>
            <a:rPr lang="it-IT" sz="2400" dirty="0" smtClean="0"/>
            <a:t>CONTESTO/AUTOVALUTAZIONE</a:t>
          </a:r>
          <a:endParaRPr lang="it-IT" sz="2400" dirty="0"/>
        </a:p>
      </dgm:t>
    </dgm:pt>
    <dgm:pt modelId="{33195E67-F6BE-4524-AA51-AB3FF241C555}" type="parTrans" cxnId="{F937BA54-1A1F-4A08-B872-D4CC96FF3078}">
      <dgm:prSet/>
      <dgm:spPr/>
      <dgm:t>
        <a:bodyPr/>
        <a:lstStyle/>
        <a:p>
          <a:endParaRPr lang="it-IT"/>
        </a:p>
      </dgm:t>
    </dgm:pt>
    <dgm:pt modelId="{B1C46C66-6169-4641-9507-1588E5B4EE71}" type="sibTrans" cxnId="{F937BA54-1A1F-4A08-B872-D4CC96FF3078}">
      <dgm:prSet/>
      <dgm:spPr/>
      <dgm:t>
        <a:bodyPr/>
        <a:lstStyle/>
        <a:p>
          <a:endParaRPr lang="it-IT"/>
        </a:p>
      </dgm:t>
    </dgm:pt>
    <dgm:pt modelId="{0EDD05EA-32E7-4B34-A623-F77EDDA0AEDC}" type="pres">
      <dgm:prSet presAssocID="{11D88AC7-4590-4AD4-8235-1BDC497989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2030BD-A452-4661-87CA-D3BD8697DE83}" type="pres">
      <dgm:prSet presAssocID="{2B8E6437-E5DD-4871-8335-CC2D81DCD1F4}" presName="composite" presStyleCnt="0"/>
      <dgm:spPr/>
    </dgm:pt>
    <dgm:pt modelId="{45483D94-40F8-4E72-9A60-B10F88DE5F46}" type="pres">
      <dgm:prSet presAssocID="{2B8E6437-E5DD-4871-8335-CC2D81DCD1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328445-9171-4D8A-8FAD-9BAD71A5FD61}" type="pres">
      <dgm:prSet presAssocID="{2B8E6437-E5DD-4871-8335-CC2D81DCD1F4}" presName="descendantText" presStyleLbl="alignAcc1" presStyleIdx="0" presStyleCnt="2" custLinFactNeighborX="-967" custLinFactNeighborY="12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B071DB-9C29-4E56-979C-0DA7DFB88BCD}" type="pres">
      <dgm:prSet presAssocID="{453A7615-8EDE-4767-B14D-C6A4C0E44700}" presName="sp" presStyleCnt="0"/>
      <dgm:spPr/>
    </dgm:pt>
    <dgm:pt modelId="{C958AC68-7957-403A-8332-8BD42469C1A1}" type="pres">
      <dgm:prSet presAssocID="{3CE42ECA-D1F8-4515-AA38-80DA5B0F236B}" presName="composite" presStyleCnt="0"/>
      <dgm:spPr/>
    </dgm:pt>
    <dgm:pt modelId="{31F960A8-E703-483C-B371-00C514BA0DFC}" type="pres">
      <dgm:prSet presAssocID="{3CE42ECA-D1F8-4515-AA38-80DA5B0F236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E0507A-A8F5-45C9-BB4D-F00DF72D9502}" type="pres">
      <dgm:prSet presAssocID="{3CE42ECA-D1F8-4515-AA38-80DA5B0F236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37BA54-1A1F-4A08-B872-D4CC96FF3078}" srcId="{3CE42ECA-D1F8-4515-AA38-80DA5B0F236B}" destId="{05888B5E-F943-4610-A08F-8C8D1ACEC6C1}" srcOrd="0" destOrd="0" parTransId="{33195E67-F6BE-4524-AA51-AB3FF241C555}" sibTransId="{B1C46C66-6169-4641-9507-1588E5B4EE71}"/>
    <dgm:cxn modelId="{BBAA4DCD-3D4C-4818-A3EF-EEE8223675F8}" type="presOf" srcId="{3CE42ECA-D1F8-4515-AA38-80DA5B0F236B}" destId="{31F960A8-E703-483C-B371-00C514BA0DFC}" srcOrd="0" destOrd="0" presId="urn:microsoft.com/office/officeart/2005/8/layout/chevron2"/>
    <dgm:cxn modelId="{18635268-73DF-4937-978C-9CBDB1A138F9}" type="presOf" srcId="{11D88AC7-4590-4AD4-8235-1BDC49798928}" destId="{0EDD05EA-32E7-4B34-A623-F77EDDA0AEDC}" srcOrd="0" destOrd="0" presId="urn:microsoft.com/office/officeart/2005/8/layout/chevron2"/>
    <dgm:cxn modelId="{21359C4F-8924-4749-8B0C-E75C737CB47F}" srcId="{2B8E6437-E5DD-4871-8335-CC2D81DCD1F4}" destId="{18759E56-CBD0-4A89-B2E7-095F9AECD448}" srcOrd="0" destOrd="0" parTransId="{0AC14068-C9B6-4559-8B43-0DAD280528CD}" sibTransId="{E835E389-F68D-4199-8BC4-91201D9ECE96}"/>
    <dgm:cxn modelId="{CD897437-311A-481E-8E15-79731504FE8D}" srcId="{11D88AC7-4590-4AD4-8235-1BDC49798928}" destId="{2B8E6437-E5DD-4871-8335-CC2D81DCD1F4}" srcOrd="0" destOrd="0" parTransId="{51E7353C-D69D-4C67-81A2-710E685CB646}" sibTransId="{453A7615-8EDE-4767-B14D-C6A4C0E44700}"/>
    <dgm:cxn modelId="{549E727D-3D0C-4F1B-9C92-68D64A3D5DB0}" type="presOf" srcId="{18759E56-CBD0-4A89-B2E7-095F9AECD448}" destId="{97328445-9171-4D8A-8FAD-9BAD71A5FD61}" srcOrd="0" destOrd="0" presId="urn:microsoft.com/office/officeart/2005/8/layout/chevron2"/>
    <dgm:cxn modelId="{C43AA3C0-931F-438F-9780-BCE1137CB38D}" type="presOf" srcId="{05888B5E-F943-4610-A08F-8C8D1ACEC6C1}" destId="{90E0507A-A8F5-45C9-BB4D-F00DF72D9502}" srcOrd="0" destOrd="0" presId="urn:microsoft.com/office/officeart/2005/8/layout/chevron2"/>
    <dgm:cxn modelId="{0C356421-FD0E-4153-9A08-C8968417F0F7}" type="presOf" srcId="{2B8E6437-E5DD-4871-8335-CC2D81DCD1F4}" destId="{45483D94-40F8-4E72-9A60-B10F88DE5F46}" srcOrd="0" destOrd="0" presId="urn:microsoft.com/office/officeart/2005/8/layout/chevron2"/>
    <dgm:cxn modelId="{246C53BF-F7F7-4C78-93AB-F07206BEF514}" srcId="{11D88AC7-4590-4AD4-8235-1BDC49798928}" destId="{3CE42ECA-D1F8-4515-AA38-80DA5B0F236B}" srcOrd="1" destOrd="0" parTransId="{D1F7692C-9045-4238-AA65-8065AF32CA73}" sibTransId="{4857C3DC-8FA5-4EC3-95DC-436103C7C025}"/>
    <dgm:cxn modelId="{033452D1-2AC3-4D2F-8BEA-033331BB2A1E}" type="presParOf" srcId="{0EDD05EA-32E7-4B34-A623-F77EDDA0AEDC}" destId="{4D2030BD-A452-4661-87CA-D3BD8697DE83}" srcOrd="0" destOrd="0" presId="urn:microsoft.com/office/officeart/2005/8/layout/chevron2"/>
    <dgm:cxn modelId="{30DEEDC7-EEFD-4FC0-AFA2-B8301A68BEB3}" type="presParOf" srcId="{4D2030BD-A452-4661-87CA-D3BD8697DE83}" destId="{45483D94-40F8-4E72-9A60-B10F88DE5F46}" srcOrd="0" destOrd="0" presId="urn:microsoft.com/office/officeart/2005/8/layout/chevron2"/>
    <dgm:cxn modelId="{C5E27EC3-980C-4492-844A-F35B069F028E}" type="presParOf" srcId="{4D2030BD-A452-4661-87CA-D3BD8697DE83}" destId="{97328445-9171-4D8A-8FAD-9BAD71A5FD61}" srcOrd="1" destOrd="0" presId="urn:microsoft.com/office/officeart/2005/8/layout/chevron2"/>
    <dgm:cxn modelId="{28704EFF-1016-439D-B811-15DD22B1B765}" type="presParOf" srcId="{0EDD05EA-32E7-4B34-A623-F77EDDA0AEDC}" destId="{3DB071DB-9C29-4E56-979C-0DA7DFB88BCD}" srcOrd="1" destOrd="0" presId="urn:microsoft.com/office/officeart/2005/8/layout/chevron2"/>
    <dgm:cxn modelId="{4129A9D7-141E-48B2-9B8E-6C656109ED44}" type="presParOf" srcId="{0EDD05EA-32E7-4B34-A623-F77EDDA0AEDC}" destId="{C958AC68-7957-403A-8332-8BD42469C1A1}" srcOrd="2" destOrd="0" presId="urn:microsoft.com/office/officeart/2005/8/layout/chevron2"/>
    <dgm:cxn modelId="{C51B3671-62FA-4CED-9BF1-2AE37577128E}" type="presParOf" srcId="{C958AC68-7957-403A-8332-8BD42469C1A1}" destId="{31F960A8-E703-483C-B371-00C514BA0DFC}" srcOrd="0" destOrd="0" presId="urn:microsoft.com/office/officeart/2005/8/layout/chevron2"/>
    <dgm:cxn modelId="{6368AA4D-A6CA-47B6-9E9D-3A5A7DDCFF07}" type="presParOf" srcId="{C958AC68-7957-403A-8332-8BD42469C1A1}" destId="{90E0507A-A8F5-45C9-BB4D-F00DF72D95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88AC7-4590-4AD4-8235-1BDC497989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8E6437-E5DD-4871-8335-CC2D81DCD1F4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b="1" dirty="0" smtClean="0"/>
            <a:t>DATI</a:t>
          </a:r>
          <a:endParaRPr lang="it-IT" sz="1800" b="1" dirty="0"/>
        </a:p>
      </dgm:t>
    </dgm:pt>
    <dgm:pt modelId="{51E7353C-D69D-4C67-81A2-710E685CB646}" type="parTrans" cxnId="{CD897437-311A-481E-8E15-79731504FE8D}">
      <dgm:prSet/>
      <dgm:spPr/>
      <dgm:t>
        <a:bodyPr/>
        <a:lstStyle/>
        <a:p>
          <a:endParaRPr lang="it-IT"/>
        </a:p>
      </dgm:t>
    </dgm:pt>
    <dgm:pt modelId="{453A7615-8EDE-4767-B14D-C6A4C0E44700}" type="sibTrans" cxnId="{CD897437-311A-481E-8E15-79731504FE8D}">
      <dgm:prSet/>
      <dgm:spPr/>
      <dgm:t>
        <a:bodyPr/>
        <a:lstStyle/>
        <a:p>
          <a:endParaRPr lang="it-IT"/>
        </a:p>
      </dgm:t>
    </dgm:pt>
    <dgm:pt modelId="{18759E56-CBD0-4A89-B2E7-095F9AECD448}">
      <dgm:prSet phldrT="[Testo]" custT="1"/>
      <dgm:spPr/>
      <dgm:t>
        <a:bodyPr/>
        <a:lstStyle/>
        <a:p>
          <a:r>
            <a:rPr lang="it-IT" sz="2400" dirty="0" smtClean="0"/>
            <a:t>COMPARAZIONE/MODELLI COMUNI</a:t>
          </a:r>
          <a:endParaRPr lang="it-IT" sz="2400" dirty="0"/>
        </a:p>
      </dgm:t>
    </dgm:pt>
    <dgm:pt modelId="{0AC14068-C9B6-4559-8B43-0DAD280528CD}" type="parTrans" cxnId="{21359C4F-8924-4749-8B0C-E75C737CB47F}">
      <dgm:prSet/>
      <dgm:spPr/>
      <dgm:t>
        <a:bodyPr/>
        <a:lstStyle/>
        <a:p>
          <a:endParaRPr lang="it-IT"/>
        </a:p>
      </dgm:t>
    </dgm:pt>
    <dgm:pt modelId="{E835E389-F68D-4199-8BC4-91201D9ECE96}" type="sibTrans" cxnId="{21359C4F-8924-4749-8B0C-E75C737CB47F}">
      <dgm:prSet/>
      <dgm:spPr/>
      <dgm:t>
        <a:bodyPr/>
        <a:lstStyle/>
        <a:p>
          <a:endParaRPr lang="it-IT"/>
        </a:p>
      </dgm:t>
    </dgm:pt>
    <dgm:pt modelId="{3CE42ECA-D1F8-4515-AA38-80DA5B0F236B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800" b="1" dirty="0" smtClean="0"/>
            <a:t>INFORMAZIONI</a:t>
          </a:r>
          <a:endParaRPr lang="it-IT" sz="1800" b="1" dirty="0"/>
        </a:p>
      </dgm:t>
    </dgm:pt>
    <dgm:pt modelId="{D1F7692C-9045-4238-AA65-8065AF32CA73}" type="parTrans" cxnId="{246C53BF-F7F7-4C78-93AB-F07206BEF514}">
      <dgm:prSet/>
      <dgm:spPr/>
      <dgm:t>
        <a:bodyPr/>
        <a:lstStyle/>
        <a:p>
          <a:endParaRPr lang="it-IT"/>
        </a:p>
      </dgm:t>
    </dgm:pt>
    <dgm:pt modelId="{4857C3DC-8FA5-4EC3-95DC-436103C7C025}" type="sibTrans" cxnId="{246C53BF-F7F7-4C78-93AB-F07206BEF514}">
      <dgm:prSet/>
      <dgm:spPr/>
      <dgm:t>
        <a:bodyPr/>
        <a:lstStyle/>
        <a:p>
          <a:endParaRPr lang="it-IT"/>
        </a:p>
      </dgm:t>
    </dgm:pt>
    <dgm:pt modelId="{05888B5E-F943-4610-A08F-8C8D1ACEC6C1}">
      <dgm:prSet phldrT="[Testo]" custT="1"/>
      <dgm:spPr/>
      <dgm:t>
        <a:bodyPr/>
        <a:lstStyle/>
        <a:p>
          <a:r>
            <a:rPr lang="it-IT" sz="2400" dirty="0" smtClean="0"/>
            <a:t>CONTESTO/AUTOVALUTAZIONE</a:t>
          </a:r>
          <a:endParaRPr lang="it-IT" sz="2400" dirty="0"/>
        </a:p>
      </dgm:t>
    </dgm:pt>
    <dgm:pt modelId="{33195E67-F6BE-4524-AA51-AB3FF241C555}" type="parTrans" cxnId="{F937BA54-1A1F-4A08-B872-D4CC96FF3078}">
      <dgm:prSet/>
      <dgm:spPr/>
      <dgm:t>
        <a:bodyPr/>
        <a:lstStyle/>
        <a:p>
          <a:endParaRPr lang="it-IT"/>
        </a:p>
      </dgm:t>
    </dgm:pt>
    <dgm:pt modelId="{B1C46C66-6169-4641-9507-1588E5B4EE71}" type="sibTrans" cxnId="{F937BA54-1A1F-4A08-B872-D4CC96FF3078}">
      <dgm:prSet/>
      <dgm:spPr/>
      <dgm:t>
        <a:bodyPr/>
        <a:lstStyle/>
        <a:p>
          <a:endParaRPr lang="it-IT"/>
        </a:p>
      </dgm:t>
    </dgm:pt>
    <dgm:pt modelId="{8A845EFF-75B9-4707-BA76-6BD384708E8A}">
      <dgm:prSet phldrT="[Testo]" custT="1"/>
      <dgm:spPr>
        <a:solidFill>
          <a:srgbClr val="7030A0"/>
        </a:solidFill>
      </dgm:spPr>
      <dgm:t>
        <a:bodyPr/>
        <a:lstStyle/>
        <a:p>
          <a:r>
            <a:rPr lang="it-IT" sz="1800" b="1" dirty="0" smtClean="0"/>
            <a:t>CONOSCENZE</a:t>
          </a:r>
          <a:endParaRPr lang="it-IT" sz="1800" b="1" dirty="0"/>
        </a:p>
      </dgm:t>
    </dgm:pt>
    <dgm:pt modelId="{1340E62E-9740-4201-8D22-E452BFEA5030}" type="parTrans" cxnId="{D9819384-52ED-4E3E-84E7-969F82824946}">
      <dgm:prSet/>
      <dgm:spPr/>
      <dgm:t>
        <a:bodyPr/>
        <a:lstStyle/>
        <a:p>
          <a:endParaRPr lang="it-IT"/>
        </a:p>
      </dgm:t>
    </dgm:pt>
    <dgm:pt modelId="{605124FD-AC7C-47D8-B7A2-046E596E4B6B}" type="sibTrans" cxnId="{D9819384-52ED-4E3E-84E7-969F82824946}">
      <dgm:prSet/>
      <dgm:spPr/>
      <dgm:t>
        <a:bodyPr/>
        <a:lstStyle/>
        <a:p>
          <a:endParaRPr lang="it-IT"/>
        </a:p>
      </dgm:t>
    </dgm:pt>
    <dgm:pt modelId="{6B1D996D-2DFE-44F7-9793-DF293F7F0A40}">
      <dgm:prSet phldrT="[Testo]" custT="1"/>
      <dgm:spPr/>
      <dgm:t>
        <a:bodyPr/>
        <a:lstStyle/>
        <a:p>
          <a:r>
            <a:rPr lang="it-IT" sz="2400" dirty="0" smtClean="0"/>
            <a:t>TRASFORMAZIONE/MIGLIORAMENTO</a:t>
          </a:r>
          <a:endParaRPr lang="it-IT" sz="2400" dirty="0"/>
        </a:p>
      </dgm:t>
    </dgm:pt>
    <dgm:pt modelId="{A096AD5B-E8C8-400F-939C-771494C736B2}" type="parTrans" cxnId="{B5F3AF00-35E4-49D5-BEA5-6DB6657B7139}">
      <dgm:prSet/>
      <dgm:spPr/>
      <dgm:t>
        <a:bodyPr/>
        <a:lstStyle/>
        <a:p>
          <a:endParaRPr lang="it-IT"/>
        </a:p>
      </dgm:t>
    </dgm:pt>
    <dgm:pt modelId="{847655C8-E31E-4BF8-997E-00FE381A7807}" type="sibTrans" cxnId="{B5F3AF00-35E4-49D5-BEA5-6DB6657B7139}">
      <dgm:prSet/>
      <dgm:spPr/>
      <dgm:t>
        <a:bodyPr/>
        <a:lstStyle/>
        <a:p>
          <a:endParaRPr lang="it-IT"/>
        </a:p>
      </dgm:t>
    </dgm:pt>
    <dgm:pt modelId="{0EDD05EA-32E7-4B34-A623-F77EDDA0AEDC}" type="pres">
      <dgm:prSet presAssocID="{11D88AC7-4590-4AD4-8235-1BDC497989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2030BD-A452-4661-87CA-D3BD8697DE83}" type="pres">
      <dgm:prSet presAssocID="{2B8E6437-E5DD-4871-8335-CC2D81DCD1F4}" presName="composite" presStyleCnt="0"/>
      <dgm:spPr/>
    </dgm:pt>
    <dgm:pt modelId="{45483D94-40F8-4E72-9A60-B10F88DE5F46}" type="pres">
      <dgm:prSet presAssocID="{2B8E6437-E5DD-4871-8335-CC2D81DCD1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328445-9171-4D8A-8FAD-9BAD71A5FD61}" type="pres">
      <dgm:prSet presAssocID="{2B8E6437-E5DD-4871-8335-CC2D81DCD1F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B071DB-9C29-4E56-979C-0DA7DFB88BCD}" type="pres">
      <dgm:prSet presAssocID="{453A7615-8EDE-4767-B14D-C6A4C0E44700}" presName="sp" presStyleCnt="0"/>
      <dgm:spPr/>
    </dgm:pt>
    <dgm:pt modelId="{C958AC68-7957-403A-8332-8BD42469C1A1}" type="pres">
      <dgm:prSet presAssocID="{3CE42ECA-D1F8-4515-AA38-80DA5B0F236B}" presName="composite" presStyleCnt="0"/>
      <dgm:spPr/>
    </dgm:pt>
    <dgm:pt modelId="{31F960A8-E703-483C-B371-00C514BA0DFC}" type="pres">
      <dgm:prSet presAssocID="{3CE42ECA-D1F8-4515-AA38-80DA5B0F23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E0507A-A8F5-45C9-BB4D-F00DF72D9502}" type="pres">
      <dgm:prSet presAssocID="{3CE42ECA-D1F8-4515-AA38-80DA5B0F236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69C056-7255-416C-B169-8B8FBE1FD726}" type="pres">
      <dgm:prSet presAssocID="{4857C3DC-8FA5-4EC3-95DC-436103C7C025}" presName="sp" presStyleCnt="0"/>
      <dgm:spPr/>
    </dgm:pt>
    <dgm:pt modelId="{20DFFDDB-3BA4-489E-8D48-09F4CC953A5D}" type="pres">
      <dgm:prSet presAssocID="{8A845EFF-75B9-4707-BA76-6BD384708E8A}" presName="composite" presStyleCnt="0"/>
      <dgm:spPr/>
    </dgm:pt>
    <dgm:pt modelId="{360E44C0-A909-4CE6-9FB8-F482E9292201}" type="pres">
      <dgm:prSet presAssocID="{8A845EFF-75B9-4707-BA76-6BD384708E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E307F9-2543-4C47-AA5B-47B2FC94E418}" type="pres">
      <dgm:prSet presAssocID="{8A845EFF-75B9-4707-BA76-6BD384708E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37BA54-1A1F-4A08-B872-D4CC96FF3078}" srcId="{3CE42ECA-D1F8-4515-AA38-80DA5B0F236B}" destId="{05888B5E-F943-4610-A08F-8C8D1ACEC6C1}" srcOrd="0" destOrd="0" parTransId="{33195E67-F6BE-4524-AA51-AB3FF241C555}" sibTransId="{B1C46C66-6169-4641-9507-1588E5B4EE71}"/>
    <dgm:cxn modelId="{FB60E573-AF9D-4807-A618-BC6EFC351361}" type="presOf" srcId="{6B1D996D-2DFE-44F7-9793-DF293F7F0A40}" destId="{C2E307F9-2543-4C47-AA5B-47B2FC94E418}" srcOrd="0" destOrd="0" presId="urn:microsoft.com/office/officeart/2005/8/layout/chevron2"/>
    <dgm:cxn modelId="{5622863A-723E-441A-A7DC-682037025CC4}" type="presOf" srcId="{3CE42ECA-D1F8-4515-AA38-80DA5B0F236B}" destId="{31F960A8-E703-483C-B371-00C514BA0DFC}" srcOrd="0" destOrd="0" presId="urn:microsoft.com/office/officeart/2005/8/layout/chevron2"/>
    <dgm:cxn modelId="{C864DD14-17C6-4A9C-ADAC-A1F6F101334E}" type="presOf" srcId="{18759E56-CBD0-4A89-B2E7-095F9AECD448}" destId="{97328445-9171-4D8A-8FAD-9BAD71A5FD61}" srcOrd="0" destOrd="0" presId="urn:microsoft.com/office/officeart/2005/8/layout/chevron2"/>
    <dgm:cxn modelId="{21359C4F-8924-4749-8B0C-E75C737CB47F}" srcId="{2B8E6437-E5DD-4871-8335-CC2D81DCD1F4}" destId="{18759E56-CBD0-4A89-B2E7-095F9AECD448}" srcOrd="0" destOrd="0" parTransId="{0AC14068-C9B6-4559-8B43-0DAD280528CD}" sibTransId="{E835E389-F68D-4199-8BC4-91201D9ECE96}"/>
    <dgm:cxn modelId="{501AB107-B13A-4FFF-9EB3-EFA8FF6718C2}" type="presOf" srcId="{2B8E6437-E5DD-4871-8335-CC2D81DCD1F4}" destId="{45483D94-40F8-4E72-9A60-B10F88DE5F46}" srcOrd="0" destOrd="0" presId="urn:microsoft.com/office/officeart/2005/8/layout/chevron2"/>
    <dgm:cxn modelId="{CD897437-311A-481E-8E15-79731504FE8D}" srcId="{11D88AC7-4590-4AD4-8235-1BDC49798928}" destId="{2B8E6437-E5DD-4871-8335-CC2D81DCD1F4}" srcOrd="0" destOrd="0" parTransId="{51E7353C-D69D-4C67-81A2-710E685CB646}" sibTransId="{453A7615-8EDE-4767-B14D-C6A4C0E44700}"/>
    <dgm:cxn modelId="{3B3FE0D8-6A23-4E1C-AEAE-2EA24DFD9BBD}" type="presOf" srcId="{11D88AC7-4590-4AD4-8235-1BDC49798928}" destId="{0EDD05EA-32E7-4B34-A623-F77EDDA0AEDC}" srcOrd="0" destOrd="0" presId="urn:microsoft.com/office/officeart/2005/8/layout/chevron2"/>
    <dgm:cxn modelId="{9629EF81-09DB-408B-81BC-8CAA5E52ADE0}" type="presOf" srcId="{05888B5E-F943-4610-A08F-8C8D1ACEC6C1}" destId="{90E0507A-A8F5-45C9-BB4D-F00DF72D9502}" srcOrd="0" destOrd="0" presId="urn:microsoft.com/office/officeart/2005/8/layout/chevron2"/>
    <dgm:cxn modelId="{B5F3AF00-35E4-49D5-BEA5-6DB6657B7139}" srcId="{8A845EFF-75B9-4707-BA76-6BD384708E8A}" destId="{6B1D996D-2DFE-44F7-9793-DF293F7F0A40}" srcOrd="0" destOrd="0" parTransId="{A096AD5B-E8C8-400F-939C-771494C736B2}" sibTransId="{847655C8-E31E-4BF8-997E-00FE381A7807}"/>
    <dgm:cxn modelId="{D9819384-52ED-4E3E-84E7-969F82824946}" srcId="{11D88AC7-4590-4AD4-8235-1BDC49798928}" destId="{8A845EFF-75B9-4707-BA76-6BD384708E8A}" srcOrd="2" destOrd="0" parTransId="{1340E62E-9740-4201-8D22-E452BFEA5030}" sibTransId="{605124FD-AC7C-47D8-B7A2-046E596E4B6B}"/>
    <dgm:cxn modelId="{246C53BF-F7F7-4C78-93AB-F07206BEF514}" srcId="{11D88AC7-4590-4AD4-8235-1BDC49798928}" destId="{3CE42ECA-D1F8-4515-AA38-80DA5B0F236B}" srcOrd="1" destOrd="0" parTransId="{D1F7692C-9045-4238-AA65-8065AF32CA73}" sibTransId="{4857C3DC-8FA5-4EC3-95DC-436103C7C025}"/>
    <dgm:cxn modelId="{02958BFE-C5AC-4C80-8729-9645B88AF886}" type="presOf" srcId="{8A845EFF-75B9-4707-BA76-6BD384708E8A}" destId="{360E44C0-A909-4CE6-9FB8-F482E9292201}" srcOrd="0" destOrd="0" presId="urn:microsoft.com/office/officeart/2005/8/layout/chevron2"/>
    <dgm:cxn modelId="{43EF2760-B0CB-4D08-923C-F0D468598AE0}" type="presParOf" srcId="{0EDD05EA-32E7-4B34-A623-F77EDDA0AEDC}" destId="{4D2030BD-A452-4661-87CA-D3BD8697DE83}" srcOrd="0" destOrd="0" presId="urn:microsoft.com/office/officeart/2005/8/layout/chevron2"/>
    <dgm:cxn modelId="{79D4D460-84D3-414C-973A-9DBBB131DD7D}" type="presParOf" srcId="{4D2030BD-A452-4661-87CA-D3BD8697DE83}" destId="{45483D94-40F8-4E72-9A60-B10F88DE5F46}" srcOrd="0" destOrd="0" presId="urn:microsoft.com/office/officeart/2005/8/layout/chevron2"/>
    <dgm:cxn modelId="{713C8F59-2F49-4572-B620-86068F496E85}" type="presParOf" srcId="{4D2030BD-A452-4661-87CA-D3BD8697DE83}" destId="{97328445-9171-4D8A-8FAD-9BAD71A5FD61}" srcOrd="1" destOrd="0" presId="urn:microsoft.com/office/officeart/2005/8/layout/chevron2"/>
    <dgm:cxn modelId="{B0B157E8-5F1D-4CE2-A7B1-A5923A3E4C62}" type="presParOf" srcId="{0EDD05EA-32E7-4B34-A623-F77EDDA0AEDC}" destId="{3DB071DB-9C29-4E56-979C-0DA7DFB88BCD}" srcOrd="1" destOrd="0" presId="urn:microsoft.com/office/officeart/2005/8/layout/chevron2"/>
    <dgm:cxn modelId="{EC3E9961-850F-41D3-B2CA-F3B57F4407AB}" type="presParOf" srcId="{0EDD05EA-32E7-4B34-A623-F77EDDA0AEDC}" destId="{C958AC68-7957-403A-8332-8BD42469C1A1}" srcOrd="2" destOrd="0" presId="urn:microsoft.com/office/officeart/2005/8/layout/chevron2"/>
    <dgm:cxn modelId="{494EA206-A263-4E79-A6E1-7A627FDBB49F}" type="presParOf" srcId="{C958AC68-7957-403A-8332-8BD42469C1A1}" destId="{31F960A8-E703-483C-B371-00C514BA0DFC}" srcOrd="0" destOrd="0" presId="urn:microsoft.com/office/officeart/2005/8/layout/chevron2"/>
    <dgm:cxn modelId="{56F5F97D-C3AC-4CBC-89BC-087B5FFC8A54}" type="presParOf" srcId="{C958AC68-7957-403A-8332-8BD42469C1A1}" destId="{90E0507A-A8F5-45C9-BB4D-F00DF72D9502}" srcOrd="1" destOrd="0" presId="urn:microsoft.com/office/officeart/2005/8/layout/chevron2"/>
    <dgm:cxn modelId="{3A5B1F23-2369-4121-B7BD-6CCEE1B0BFF4}" type="presParOf" srcId="{0EDD05EA-32E7-4B34-A623-F77EDDA0AEDC}" destId="{9D69C056-7255-416C-B169-8B8FBE1FD726}" srcOrd="3" destOrd="0" presId="urn:microsoft.com/office/officeart/2005/8/layout/chevron2"/>
    <dgm:cxn modelId="{6C14EE51-EE7D-486D-95AB-8643A41A6609}" type="presParOf" srcId="{0EDD05EA-32E7-4B34-A623-F77EDDA0AEDC}" destId="{20DFFDDB-3BA4-489E-8D48-09F4CC953A5D}" srcOrd="4" destOrd="0" presId="urn:microsoft.com/office/officeart/2005/8/layout/chevron2"/>
    <dgm:cxn modelId="{EB18D789-87EE-4063-964E-9FFDE6A552B2}" type="presParOf" srcId="{20DFFDDB-3BA4-489E-8D48-09F4CC953A5D}" destId="{360E44C0-A909-4CE6-9FB8-F482E9292201}" srcOrd="0" destOrd="0" presId="urn:microsoft.com/office/officeart/2005/8/layout/chevron2"/>
    <dgm:cxn modelId="{B6BAA1A7-A397-4A00-B20E-E54EF13F898E}" type="presParOf" srcId="{20DFFDDB-3BA4-489E-8D48-09F4CC953A5D}" destId="{C2E307F9-2543-4C47-AA5B-47B2FC94E4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83D94-40F8-4E72-9A60-B10F88DE5F46}">
      <dsp:nvSpPr>
        <dsp:cNvPr id="0" name=""/>
        <dsp:cNvSpPr/>
      </dsp:nvSpPr>
      <dsp:spPr>
        <a:xfrm rot="5400000">
          <a:off x="-337203" y="337203"/>
          <a:ext cx="2248024" cy="157361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DATI</a:t>
          </a:r>
          <a:endParaRPr lang="it-IT" sz="1800" b="1" kern="1200" dirty="0"/>
        </a:p>
      </dsp:txBody>
      <dsp:txXfrm rot="-5400000">
        <a:off x="1" y="786807"/>
        <a:ext cx="1573616" cy="674408"/>
      </dsp:txXfrm>
    </dsp:sp>
    <dsp:sp modelId="{97328445-9171-4D8A-8FAD-9BAD71A5FD61}">
      <dsp:nvSpPr>
        <dsp:cNvPr id="0" name=""/>
        <dsp:cNvSpPr/>
      </dsp:nvSpPr>
      <dsp:spPr>
        <a:xfrm rot="5400000">
          <a:off x="4088648" y="-2515031"/>
          <a:ext cx="1461215" cy="6491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COMPARAZIONE/MODELLI COMUNI</a:t>
          </a:r>
          <a:endParaRPr lang="it-IT" sz="2400" kern="1200" dirty="0"/>
        </a:p>
      </dsp:txBody>
      <dsp:txXfrm rot="-5400000">
        <a:off x="1573617" y="71331"/>
        <a:ext cx="6419948" cy="1318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83D94-40F8-4E72-9A60-B10F88DE5F46}">
      <dsp:nvSpPr>
        <dsp:cNvPr id="0" name=""/>
        <dsp:cNvSpPr/>
      </dsp:nvSpPr>
      <dsp:spPr>
        <a:xfrm rot="5400000">
          <a:off x="-260476" y="262098"/>
          <a:ext cx="1736513" cy="1215559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DATI</a:t>
          </a:r>
          <a:endParaRPr lang="it-IT" sz="1800" b="1" kern="1200" dirty="0"/>
        </a:p>
      </dsp:txBody>
      <dsp:txXfrm rot="-5400000">
        <a:off x="2" y="609401"/>
        <a:ext cx="1215559" cy="520954"/>
      </dsp:txXfrm>
    </dsp:sp>
    <dsp:sp modelId="{97328445-9171-4D8A-8FAD-9BAD71A5FD61}">
      <dsp:nvSpPr>
        <dsp:cNvPr id="0" name=""/>
        <dsp:cNvSpPr/>
      </dsp:nvSpPr>
      <dsp:spPr>
        <a:xfrm rot="5400000">
          <a:off x="4009627" y="-2844525"/>
          <a:ext cx="1128733" cy="6849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COMPARAZIONE/MODELLI COMUNI</a:t>
          </a:r>
          <a:endParaRPr lang="it-IT" sz="2400" kern="1200" dirty="0"/>
        </a:p>
      </dsp:txBody>
      <dsp:txXfrm rot="-5400000">
        <a:off x="1149326" y="70876"/>
        <a:ext cx="6794236" cy="1018533"/>
      </dsp:txXfrm>
    </dsp:sp>
    <dsp:sp modelId="{31F960A8-E703-483C-B371-00C514BA0DFC}">
      <dsp:nvSpPr>
        <dsp:cNvPr id="0" name=""/>
        <dsp:cNvSpPr/>
      </dsp:nvSpPr>
      <dsp:spPr>
        <a:xfrm rot="5400000">
          <a:off x="-260476" y="1706470"/>
          <a:ext cx="1736513" cy="1215559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INFORMAZIONI</a:t>
          </a:r>
          <a:endParaRPr lang="it-IT" sz="1800" b="1" kern="1200" dirty="0"/>
        </a:p>
      </dsp:txBody>
      <dsp:txXfrm rot="-5400000">
        <a:off x="2" y="2053773"/>
        <a:ext cx="1215559" cy="520954"/>
      </dsp:txXfrm>
    </dsp:sp>
    <dsp:sp modelId="{90E0507A-A8F5-45C9-BB4D-F00DF72D9502}">
      <dsp:nvSpPr>
        <dsp:cNvPr id="0" name=""/>
        <dsp:cNvSpPr/>
      </dsp:nvSpPr>
      <dsp:spPr>
        <a:xfrm rot="5400000">
          <a:off x="4075564" y="-1414011"/>
          <a:ext cx="1129327" cy="6849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CONTESTO/AUTOVALUTAZIONE</a:t>
          </a:r>
          <a:endParaRPr lang="it-IT" sz="2400" kern="1200" dirty="0"/>
        </a:p>
      </dsp:txBody>
      <dsp:txXfrm rot="-5400000">
        <a:off x="1215560" y="1501122"/>
        <a:ext cx="6794207" cy="1019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83D94-40F8-4E72-9A60-B10F88DE5F46}">
      <dsp:nvSpPr>
        <dsp:cNvPr id="0" name=""/>
        <dsp:cNvSpPr/>
      </dsp:nvSpPr>
      <dsp:spPr>
        <a:xfrm rot="5400000">
          <a:off x="-200300" y="203191"/>
          <a:ext cx="1335337" cy="93473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DATI</a:t>
          </a:r>
          <a:endParaRPr lang="it-IT" sz="1800" b="1" kern="1200" dirty="0"/>
        </a:p>
      </dsp:txBody>
      <dsp:txXfrm rot="-5400000">
        <a:off x="1" y="470258"/>
        <a:ext cx="934736" cy="400601"/>
      </dsp:txXfrm>
    </dsp:sp>
    <dsp:sp modelId="{97328445-9171-4D8A-8FAD-9BAD71A5FD61}">
      <dsp:nvSpPr>
        <dsp:cNvPr id="0" name=""/>
        <dsp:cNvSpPr/>
      </dsp:nvSpPr>
      <dsp:spPr>
        <a:xfrm rot="5400000">
          <a:off x="4029827" y="-3092200"/>
          <a:ext cx="867969" cy="7058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COMPARAZIONE/MODELLI COMUNI</a:t>
          </a:r>
          <a:endParaRPr lang="it-IT" sz="2400" kern="1200" dirty="0"/>
        </a:p>
      </dsp:txBody>
      <dsp:txXfrm rot="-5400000">
        <a:off x="934737" y="45261"/>
        <a:ext cx="7015780" cy="783227"/>
      </dsp:txXfrm>
    </dsp:sp>
    <dsp:sp modelId="{31F960A8-E703-483C-B371-00C514BA0DFC}">
      <dsp:nvSpPr>
        <dsp:cNvPr id="0" name=""/>
        <dsp:cNvSpPr/>
      </dsp:nvSpPr>
      <dsp:spPr>
        <a:xfrm rot="5400000">
          <a:off x="-200300" y="1340719"/>
          <a:ext cx="1335337" cy="9347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INFORMAZIONI</a:t>
          </a:r>
          <a:endParaRPr lang="it-IT" sz="1800" b="1" kern="1200" dirty="0"/>
        </a:p>
      </dsp:txBody>
      <dsp:txXfrm rot="-5400000">
        <a:off x="1" y="1607786"/>
        <a:ext cx="934736" cy="400601"/>
      </dsp:txXfrm>
    </dsp:sp>
    <dsp:sp modelId="{90E0507A-A8F5-45C9-BB4D-F00DF72D9502}">
      <dsp:nvSpPr>
        <dsp:cNvPr id="0" name=""/>
        <dsp:cNvSpPr/>
      </dsp:nvSpPr>
      <dsp:spPr>
        <a:xfrm rot="5400000">
          <a:off x="4029599" y="-1954443"/>
          <a:ext cx="868426" cy="7058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CONTESTO/AUTOVALUTAZIONE</a:t>
          </a:r>
          <a:endParaRPr lang="it-IT" sz="2400" kern="1200" dirty="0"/>
        </a:p>
      </dsp:txBody>
      <dsp:txXfrm rot="-5400000">
        <a:off x="934737" y="1182812"/>
        <a:ext cx="7015758" cy="783640"/>
      </dsp:txXfrm>
    </dsp:sp>
    <dsp:sp modelId="{360E44C0-A909-4CE6-9FB8-F482E9292201}">
      <dsp:nvSpPr>
        <dsp:cNvPr id="0" name=""/>
        <dsp:cNvSpPr/>
      </dsp:nvSpPr>
      <dsp:spPr>
        <a:xfrm rot="5400000">
          <a:off x="-200300" y="2478248"/>
          <a:ext cx="1335337" cy="934736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CONOSCENZE</a:t>
          </a:r>
          <a:endParaRPr lang="it-IT" sz="1800" b="1" kern="1200" dirty="0"/>
        </a:p>
      </dsp:txBody>
      <dsp:txXfrm rot="-5400000">
        <a:off x="1" y="2745315"/>
        <a:ext cx="934736" cy="400601"/>
      </dsp:txXfrm>
    </dsp:sp>
    <dsp:sp modelId="{C2E307F9-2543-4C47-AA5B-47B2FC94E418}">
      <dsp:nvSpPr>
        <dsp:cNvPr id="0" name=""/>
        <dsp:cNvSpPr/>
      </dsp:nvSpPr>
      <dsp:spPr>
        <a:xfrm rot="5400000">
          <a:off x="4029827" y="-817143"/>
          <a:ext cx="867969" cy="7058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TRASFORMAZIONE/MIGLIORAMENTO</a:t>
          </a:r>
          <a:endParaRPr lang="it-IT" sz="2400" kern="1200" dirty="0"/>
        </a:p>
      </dsp:txBody>
      <dsp:txXfrm rot="-5400000">
        <a:off x="934737" y="2320318"/>
        <a:ext cx="7015780" cy="783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BAF3B-4901-4BC1-9B6E-6601FF6D137C}" type="datetimeFigureOut">
              <a:rPr lang="it-IT"/>
              <a:pPr>
                <a:defRPr/>
              </a:pPr>
              <a:t>22/11/2016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1C3BD4-99E2-4151-A041-7A906FE23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280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5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4F0219-BFA0-45D1-9CAA-34580C8B759E}" type="slidenum">
              <a:rPr lang="it-IT" altLang="en-US"/>
              <a:pPr/>
              <a:t>53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4839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7C148B-3968-4C34-8781-209454A6C64D}" type="slidenum">
              <a:rPr lang="it-IT" altLang="en-US"/>
              <a:pPr/>
              <a:t>54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39690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97F885-C859-4094-8187-69D581BF6D2B}" type="slidenum">
              <a:rPr lang="it-IT" altLang="en-US"/>
              <a:pPr/>
              <a:t>55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4803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E33948-93B8-4647-A26D-D7318B87BA48}" type="slidenum">
              <a:rPr lang="it-IT" altLang="en-US"/>
              <a:pPr/>
              <a:t>56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585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4C1F25-1F59-48AE-A35D-946FAE837A9B}" type="slidenum">
              <a:rPr lang="it-IT" altLang="en-US"/>
              <a:pPr/>
              <a:t>57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6171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975354-F6C8-47EC-8D58-FF062098C66E}" type="slidenum">
              <a:rPr lang="it-IT" altLang="en-US"/>
              <a:pPr/>
              <a:t>58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9383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83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5D1A7-EC84-4294-B872-911E5FB22C8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268FD-0419-45C8-85B7-9ED9583709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11B713-A31C-4AF9-A1BD-69283ECEC0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FBC36F-0B35-45F8-8DEC-2A6A929148DE}" type="slidenum">
              <a:rPr lang="it-IT" altLang="en-US"/>
              <a:pPr/>
              <a:t>49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0764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FF025-7442-4381-B34F-17669FB471A6}" type="slidenum">
              <a:rPr lang="it-IT" altLang="en-US"/>
              <a:pPr/>
              <a:t>50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0894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8FC7EF-6F35-4FC3-A209-666E6934B065}" type="slidenum">
              <a:rPr lang="it-IT" altLang="en-US"/>
              <a:pPr/>
              <a:t>51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8803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911D24-B71F-4970-9825-B2C29D70C326}" type="slidenum">
              <a:rPr lang="it-IT" altLang="en-US"/>
              <a:pPr/>
              <a:t>52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528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5" b="89584"/>
          <a:stretch/>
        </p:blipFill>
        <p:spPr>
          <a:xfrm>
            <a:off x="7560000" y="0"/>
            <a:ext cx="1584000" cy="6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-152400" y="152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534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473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0570-C2DA-4B00-81AD-B02756602C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olo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Pagina </a:t>
            </a:r>
            <a:fld id="{47FEC8DE-3927-4A43-98E0-0B8BA8531A3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Pun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-152400" y="152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06981"/>
            <a:ext cx="7848600" cy="4114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58000" y="6473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FE59-6242-4F9B-8A0A-04A5BD0BD6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15/12/2015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7641-D145-42F0-960D-C320DD61D4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15/12/2015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9E14-49AA-418A-B9AD-370CFFEF12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AD6F4A-1421-4338-9E4D-9AC0C03B5F4A}" type="datetimeFigureOut">
              <a:rPr lang="it-IT"/>
              <a:pPr>
                <a:defRPr/>
              </a:pPr>
              <a:t>22/11/2016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8669-75D6-4493-B551-C09DE8E9FE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ITALO FIORIN  UNIVERSITA'  LUMSA  ROMA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CD7D-2C14-44A5-AF03-B985E2F8FF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084" y="519236"/>
            <a:ext cx="8227457" cy="8523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456010" y="1524000"/>
            <a:ext cx="2571750" cy="2667000"/>
          </a:xfrm>
          <a:prstGeom prst="rect">
            <a:avLst/>
          </a:prstGeo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080" y="4267200"/>
            <a:ext cx="2571750" cy="182880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3286125" y="1524000"/>
            <a:ext cx="2571750" cy="2667000"/>
          </a:xfrm>
          <a:prstGeom prst="rect">
            <a:avLst/>
          </a:prstGeo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3286125" y="4267200"/>
            <a:ext cx="2571750" cy="182880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6112788" y="1524000"/>
            <a:ext cx="2571750" cy="2667000"/>
          </a:xfrm>
          <a:prstGeom prst="rect">
            <a:avLst/>
          </a:prstGeo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6112788" y="4267200"/>
            <a:ext cx="2571750" cy="182880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7"/>
          </p:nvPr>
        </p:nvSpPr>
        <p:spPr>
          <a:xfrm>
            <a:off x="4198938" y="6426200"/>
            <a:ext cx="746125" cy="2095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F85ED5-9024-4913-BD94-8CEEC3745725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5200650" y="6426200"/>
            <a:ext cx="3019425" cy="2095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2850-2795-4BA2-8E5E-FBAFB50B80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563" y="6459538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Pagina </a:t>
            </a:r>
            <a:fld id="{01B15386-0CF5-430B-9F88-0CC01E13974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542088"/>
            <a:ext cx="8382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645795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dirty="0">
                <a:solidFill>
                  <a:schemeClr val="bg1"/>
                </a:solidFill>
                <a:latin typeface="+mn-lt"/>
                <a:cs typeface="+mn-cs"/>
              </a:rPr>
              <a:t>Ministero dell’Istruzione, dell’Università e della Ricerca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ndire.it/supportomigliorament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truzione.it/snv/index.s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7.xls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4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emf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0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861048"/>
            <a:ext cx="8254856" cy="95410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Verso un Sistema di Valutazione integrato:</a:t>
            </a:r>
          </a:p>
          <a:p>
            <a:pPr algn="r"/>
            <a:r>
              <a:rPr lang="it-IT" sz="28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l</a:t>
            </a:r>
            <a:r>
              <a:rPr lang="it-IT" sz="2800" b="1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a valorizzazione professionale dei docenti</a:t>
            </a:r>
          </a:p>
        </p:txBody>
      </p:sp>
      <p:sp>
        <p:nvSpPr>
          <p:cNvPr id="4" name="CasellaDiTesto 2"/>
          <p:cNvSpPr txBox="1"/>
          <p:nvPr/>
        </p:nvSpPr>
        <p:spPr>
          <a:xfrm>
            <a:off x="571472" y="1785926"/>
            <a:ext cx="491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Nazionale </a:t>
            </a:r>
          </a:p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Valutazione</a:t>
            </a:r>
            <a:endParaRPr lang="it-IT" sz="3600" b="1" dirty="0">
              <a:solidFill>
                <a:srgbClr val="0988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50851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2000" i="1" dirty="0" smtClean="0">
              <a:solidFill>
                <a:srgbClr val="002060"/>
              </a:solidFill>
            </a:endParaRPr>
          </a:p>
          <a:p>
            <a:pPr algn="r"/>
            <a:r>
              <a:rPr lang="it-IT" sz="2000" i="1" dirty="0" smtClean="0">
                <a:solidFill>
                  <a:srgbClr val="002060"/>
                </a:solidFill>
              </a:rPr>
              <a:t>Damiano Previtali</a:t>
            </a:r>
            <a:endParaRPr lang="it-IT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3568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99"/>
                </a:solidFill>
              </a:rPr>
              <a:t>Ecco perché partire </a:t>
            </a:r>
          </a:p>
          <a:p>
            <a:pPr algn="ctr"/>
            <a:r>
              <a:rPr lang="it-IT" b="1" dirty="0" smtClean="0">
                <a:solidFill>
                  <a:srgbClr val="000099"/>
                </a:solidFill>
              </a:rPr>
              <a:t>dal rapporto di autovalutazione</a:t>
            </a:r>
            <a:endParaRPr lang="it-IT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9663" y="228600"/>
            <a:ext cx="6400800" cy="838200"/>
          </a:xfrm>
        </p:spPr>
        <p:txBody>
          <a:bodyPr/>
          <a:lstStyle/>
          <a:p>
            <a:r>
              <a:rPr lang="it-IT" sz="2400" dirty="0" smtClean="0"/>
              <a:t>Il riferimento generale del procedimento : </a:t>
            </a:r>
            <a:br>
              <a:rPr lang="it-IT" sz="2400" dirty="0" smtClean="0"/>
            </a:br>
            <a:r>
              <a:rPr lang="it-IT" sz="2400" dirty="0" smtClean="0"/>
              <a:t>DPR 80 del 28 marzo 2013</a:t>
            </a:r>
            <a:endParaRPr lang="it-IT" sz="2400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>
              <a:solidFill>
                <a:srgbClr val="4578AD"/>
              </a:solidFill>
            </a:endParaRPr>
          </a:p>
          <a:p>
            <a:endParaRPr lang="it-IT" sz="2800" b="1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663" y="1447800"/>
            <a:ext cx="8153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Articolo 6</a:t>
            </a:r>
            <a:endParaRPr lang="it-I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0" hangingPunct="0"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(Procedimento di valutazione)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fini dell’articolo 2 (miglioramento) il procedimento di valutazione delle istituzioni scolastiche si sviluppa, in modo da valorizzare il ruolo delle scuole nel processo di autovalutazione, sulla base dei protocolli di valutazione e delle scadenze temporali … nelle seguenti fasi: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autovalutazione delle istituzioni scolastiche</a:t>
            </a:r>
          </a:p>
          <a:p>
            <a:pPr marL="457200" indent="-457200">
              <a:buFontTx/>
              <a:buAutoNum type="alphaLcParenR"/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valutazione esterna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azioni di miglioramento</a:t>
            </a:r>
          </a:p>
          <a:p>
            <a:pPr>
              <a:defRPr/>
            </a:pPr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rendicontazione sociale delle istituzioni scolastiche</a:t>
            </a:r>
          </a:p>
          <a:p>
            <a:pPr>
              <a:defRPr/>
            </a:pPr>
            <a:endParaRPr lang="it-IT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it-IT" sz="1600" b="1" dirty="0">
                <a:solidFill>
                  <a:srgbClr val="000099"/>
                </a:solidFill>
              </a:rPr>
              <a:t/>
            </a:r>
            <a:br>
              <a:rPr lang="it-IT" sz="1600" b="1" dirty="0">
                <a:solidFill>
                  <a:srgbClr val="000099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6300" y="13676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ciclo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7686675" y="13676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II ciclo</a:t>
            </a:r>
            <a:endParaRPr lang="it-IT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7000" y="1405467"/>
            <a:ext cx="8915400" cy="4809067"/>
            <a:chOff x="228600" y="1054100"/>
            <a:chExt cx="8687041" cy="3606800"/>
          </a:xfrm>
        </p:grpSpPr>
        <p:sp>
          <p:nvSpPr>
            <p:cNvPr id="20" name="Rectangle 19"/>
            <p:cNvSpPr/>
            <p:nvPr/>
          </p:nvSpPr>
          <p:spPr>
            <a:xfrm>
              <a:off x="228600" y="1054100"/>
              <a:ext cx="4347322" cy="36068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68319" y="1054100"/>
              <a:ext cx="4347322" cy="360680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1" y="1742777"/>
            <a:ext cx="4404861" cy="4302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8601" y="1751077"/>
            <a:ext cx="4402896" cy="4300800"/>
          </a:xfrm>
          <a:prstGeom prst="rect">
            <a:avLst/>
          </a:prstGeom>
        </p:spPr>
      </p:pic>
      <p:sp>
        <p:nvSpPr>
          <p:cNvPr id="21" name="Title 3"/>
          <p:cNvSpPr txBox="1">
            <a:spLocks/>
          </p:cNvSpPr>
          <p:nvPr/>
        </p:nvSpPr>
        <p:spPr bwMode="black">
          <a:xfrm>
            <a:off x="1496911" y="19664"/>
            <a:ext cx="716280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A7736"/>
                </a:solidFill>
                <a:ea typeface="HP Simplified"/>
              </a:rPr>
              <a:t>Distribuzione </a:t>
            </a:r>
            <a:r>
              <a:rPr lang="it-IT" altLang="it-IT" sz="2000" b="1" dirty="0" smtClean="0">
                <a:solidFill>
                  <a:srgbClr val="0A7736"/>
                </a:solidFill>
                <a:ea typeface="HP Simplified"/>
              </a:rPr>
              <a:t>degli </a:t>
            </a:r>
            <a:r>
              <a:rPr lang="it-IT" altLang="it-IT" sz="2000" b="1" dirty="0">
                <a:solidFill>
                  <a:srgbClr val="0A7736"/>
                </a:solidFill>
                <a:ea typeface="HP Simplified"/>
              </a:rPr>
              <a:t>esiti </a:t>
            </a:r>
            <a:r>
              <a:rPr lang="it-IT" altLang="it-IT" sz="2000" b="1" dirty="0" smtClean="0">
                <a:solidFill>
                  <a:srgbClr val="0A7736"/>
                </a:solidFill>
                <a:ea typeface="HP Simplified"/>
              </a:rPr>
              <a:t>per le scuole </a:t>
            </a:r>
            <a:r>
              <a:rPr lang="it-IT" altLang="it-IT" sz="2000" b="1" dirty="0">
                <a:solidFill>
                  <a:srgbClr val="0A7736"/>
                </a:solidFill>
                <a:ea typeface="HP Simplified"/>
              </a:rPr>
              <a:t>statali</a:t>
            </a:r>
            <a:endParaRPr lang="en-US" altLang="it-IT" sz="200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black">
          <a:xfrm>
            <a:off x="323850" y="564491"/>
            <a:ext cx="7855689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b="1" u="sng" dirty="0" smtClean="0">
                <a:solidFill>
                  <a:srgbClr val="0A7736"/>
                </a:solidFill>
                <a:ea typeface="HP Simplified"/>
              </a:rPr>
              <a:t>Scuole statali</a:t>
            </a:r>
            <a:endParaRPr lang="en-US" altLang="it-IT" b="1" u="sng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5014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22" y="2051203"/>
            <a:ext cx="4235120" cy="390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2" y="2051203"/>
            <a:ext cx="4235120" cy="3902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8600" y="1541827"/>
            <a:ext cx="4347322" cy="4672707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696128" y="154182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ciclo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856496" y="160564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II ciclo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2" y="2483301"/>
            <a:ext cx="3657600" cy="31358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68319" y="1541827"/>
            <a:ext cx="4347322" cy="4672707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/>
          <a:stretch/>
        </p:blipFill>
        <p:spPr>
          <a:xfrm>
            <a:off x="5207001" y="2699637"/>
            <a:ext cx="3435147" cy="2919531"/>
          </a:xfrm>
          <a:prstGeom prst="rect">
            <a:avLst/>
          </a:prstGeom>
        </p:spPr>
      </p:pic>
      <p:sp>
        <p:nvSpPr>
          <p:cNvPr id="23" name="Title 3"/>
          <p:cNvSpPr txBox="1">
            <a:spLocks/>
          </p:cNvSpPr>
          <p:nvPr/>
        </p:nvSpPr>
        <p:spPr bwMode="black">
          <a:xfrm>
            <a:off x="1413622" y="19664"/>
            <a:ext cx="7855689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A7736"/>
                </a:solidFill>
                <a:ea typeface="HP Simplified"/>
              </a:rPr>
              <a:t>Distribuzione degli esiti delle prove </a:t>
            </a:r>
            <a:r>
              <a:rPr lang="it-IT" altLang="it-IT" sz="2000" b="1" dirty="0" smtClean="0">
                <a:solidFill>
                  <a:srgbClr val="0A7736"/>
                </a:solidFill>
                <a:ea typeface="HP Simplified"/>
              </a:rPr>
              <a:t>standardizzate</a:t>
            </a:r>
            <a:endParaRPr lang="en-US" altLang="it-IT" sz="2000" b="1" dirty="0">
              <a:solidFill>
                <a:srgbClr val="0A7736"/>
              </a:solidFill>
              <a:ea typeface="HP Simplified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black">
          <a:xfrm>
            <a:off x="323850" y="564491"/>
            <a:ext cx="7855689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b="1" u="sng" dirty="0" smtClean="0">
                <a:solidFill>
                  <a:srgbClr val="0A7736"/>
                </a:solidFill>
                <a:ea typeface="HP Simplified"/>
              </a:rPr>
              <a:t>Scuole statali</a:t>
            </a:r>
            <a:endParaRPr lang="en-US" altLang="it-IT" b="1" u="sng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3612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88" y="837725"/>
            <a:ext cx="5169856" cy="5486876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213818" y="3596804"/>
            <a:ext cx="1545737" cy="45615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>
                <a:solidFill>
                  <a:prstClr val="white"/>
                </a:solidFill>
              </a:rPr>
              <a:t>Risultati</a:t>
            </a:r>
          </a:p>
          <a:p>
            <a:r>
              <a:rPr lang="it-IT" sz="1200" b="1" dirty="0" smtClean="0">
                <a:solidFill>
                  <a:prstClr val="white"/>
                </a:solidFill>
              </a:rPr>
              <a:t>scolastici</a:t>
            </a:r>
            <a:endParaRPr lang="it-IT" sz="1200" b="1" dirty="0">
              <a:solidFill>
                <a:prstClr val="white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13817" y="4821882"/>
            <a:ext cx="1545738" cy="595449"/>
          </a:xfrm>
          <a:prstGeom prst="roundRect">
            <a:avLst/>
          </a:prstGeom>
          <a:solidFill>
            <a:srgbClr val="0099D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 smtClean="0">
                <a:solidFill>
                  <a:prstClr val="white"/>
                </a:solidFill>
              </a:rPr>
              <a:t>Competenze chiave e cittadinanza</a:t>
            </a:r>
            <a:endParaRPr lang="it-IT" sz="1100" b="1" dirty="0">
              <a:solidFill>
                <a:prstClr val="white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13816" y="4229967"/>
            <a:ext cx="1545737" cy="45615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prstClr val="white"/>
                </a:solidFill>
              </a:rPr>
              <a:t>Risultati</a:t>
            </a:r>
          </a:p>
          <a:p>
            <a:r>
              <a:rPr lang="it-IT" sz="1200" b="1" dirty="0">
                <a:solidFill>
                  <a:prstClr val="white"/>
                </a:solidFill>
              </a:rPr>
              <a:t>prove INVALSI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28601" y="5536051"/>
            <a:ext cx="1545737" cy="456159"/>
          </a:xfrm>
          <a:prstGeom prst="roundRect">
            <a:avLst/>
          </a:prstGeom>
          <a:solidFill>
            <a:srgbClr val="FE8002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>
                <a:solidFill>
                  <a:prstClr val="white"/>
                </a:solidFill>
              </a:rPr>
              <a:t>Risultati</a:t>
            </a:r>
          </a:p>
          <a:p>
            <a:r>
              <a:rPr lang="it-IT" sz="1200" b="1" dirty="0" smtClean="0">
                <a:solidFill>
                  <a:prstClr val="white"/>
                </a:solidFill>
              </a:rPr>
              <a:t>a distanza</a:t>
            </a:r>
            <a:endParaRPr lang="it-IT" sz="1200" b="1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32105" y="3141859"/>
            <a:ext cx="379687" cy="4667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1790" y="2988591"/>
            <a:ext cx="0" cy="3065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2" t="27878" r="47709" b="18545"/>
          <a:stretch/>
        </p:blipFill>
        <p:spPr>
          <a:xfrm>
            <a:off x="4887813" y="5177679"/>
            <a:ext cx="501213" cy="6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824" y="4854544"/>
            <a:ext cx="444601" cy="6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05" y="4133367"/>
            <a:ext cx="486282" cy="6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517" y="3608591"/>
            <a:ext cx="446232" cy="6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81" t="2385" r="27485" b="38840"/>
          <a:stretch/>
        </p:blipFill>
        <p:spPr>
          <a:xfrm>
            <a:off x="4953149" y="3945885"/>
            <a:ext cx="462079" cy="6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9305" y="2781717"/>
            <a:ext cx="494852" cy="62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59" t="2757" r="27209" b="35864"/>
          <a:stretch/>
        </p:blipFill>
        <p:spPr>
          <a:xfrm>
            <a:off x="4170050" y="3487319"/>
            <a:ext cx="465160" cy="62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59" t="2758" r="27209" b="36608"/>
          <a:stretch/>
        </p:blipFill>
        <p:spPr>
          <a:xfrm>
            <a:off x="4892475" y="2934052"/>
            <a:ext cx="470868" cy="6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6098" y="2300921"/>
            <a:ext cx="449354" cy="6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42" t="3480" r="27573" b="37373"/>
          <a:stretch/>
        </p:blipFill>
        <p:spPr>
          <a:xfrm>
            <a:off x="4183364" y="2696185"/>
            <a:ext cx="465056" cy="624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9673" y="2508041"/>
            <a:ext cx="433530" cy="6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94" t="4246" r="27798" b="39212"/>
          <a:stretch/>
        </p:blipFill>
        <p:spPr>
          <a:xfrm>
            <a:off x="3760768" y="1875704"/>
            <a:ext cx="486476" cy="624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32" t="2385" r="28857" b="37723"/>
          <a:stretch/>
        </p:blipFill>
        <p:spPr>
          <a:xfrm>
            <a:off x="2685548" y="2196041"/>
            <a:ext cx="444750" cy="6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54" t="4038" r="29584" b="38676"/>
          <a:stretch/>
        </p:blipFill>
        <p:spPr>
          <a:xfrm>
            <a:off x="4218459" y="1422985"/>
            <a:ext cx="458881" cy="6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94" t="2757" r="29169" b="39212"/>
          <a:stretch/>
        </p:blipFill>
        <p:spPr>
          <a:xfrm>
            <a:off x="4597195" y="836311"/>
            <a:ext cx="458998" cy="6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32" t="4617" r="27210" b="38096"/>
          <a:stretch/>
        </p:blipFill>
        <p:spPr>
          <a:xfrm>
            <a:off x="2124490" y="1753996"/>
            <a:ext cx="483191" cy="6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34" t="3129" r="27485" b="35493"/>
          <a:stretch/>
        </p:blipFill>
        <p:spPr>
          <a:xfrm>
            <a:off x="3122344" y="1096337"/>
            <a:ext cx="459493" cy="6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34" t="3501" r="26935" b="38468"/>
          <a:stretch/>
        </p:blipFill>
        <p:spPr>
          <a:xfrm>
            <a:off x="2981152" y="4028412"/>
            <a:ext cx="492004" cy="624000"/>
          </a:xfrm>
          <a:prstGeom prst="rect">
            <a:avLst/>
          </a:prstGeom>
        </p:spPr>
      </p:pic>
      <p:sp>
        <p:nvSpPr>
          <p:cNvPr id="28" name="Title 3"/>
          <p:cNvSpPr txBox="1">
            <a:spLocks/>
          </p:cNvSpPr>
          <p:nvPr/>
        </p:nvSpPr>
        <p:spPr bwMode="black">
          <a:xfrm>
            <a:off x="1496911" y="19664"/>
            <a:ext cx="716280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A7736"/>
                </a:solidFill>
                <a:ea typeface="HP Simplified"/>
              </a:rPr>
              <a:t>Distribuzione delle priorità nel RAV per regione</a:t>
            </a:r>
            <a:endParaRPr lang="en-US" altLang="it-IT" sz="2000" b="1" dirty="0">
              <a:solidFill>
                <a:srgbClr val="0A7736"/>
              </a:solidFill>
              <a:ea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5267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6248400" cy="1066800"/>
          </a:xfrm>
        </p:spPr>
        <p:txBody>
          <a:bodyPr/>
          <a:lstStyle/>
          <a:p>
            <a:r>
              <a:rPr lang="it-IT" dirty="0" smtClean="0"/>
              <a:t>Il Piano di Miglioramento (PdiM)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707904" y="1844824"/>
            <a:ext cx="4800600" cy="4038600"/>
          </a:xfrm>
        </p:spPr>
        <p:txBody>
          <a:bodyPr/>
          <a:lstStyle/>
          <a:p>
            <a:r>
              <a:rPr lang="it-IT" sz="1800" dirty="0" smtClean="0"/>
              <a:t>Il miglioramento è un processo dinamico e continuo che coinvolge tutta la comunità scolastica</a:t>
            </a:r>
          </a:p>
          <a:p>
            <a:endParaRPr lang="it-IT" sz="1800" dirty="0" smtClean="0"/>
          </a:p>
          <a:p>
            <a:r>
              <a:rPr lang="it-IT" sz="1800" dirty="0" smtClean="0"/>
              <a:t>Fa leva sulle modalità organizzative, gestionali e didattiche messe in atto dalla scuola nella sua autonomia</a:t>
            </a:r>
          </a:p>
          <a:p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Il PdiM è un </a:t>
            </a:r>
            <a:r>
              <a:rPr lang="it-IT" sz="1800" dirty="0"/>
              <a:t>percorso di pianificazione e </a:t>
            </a:r>
            <a:r>
              <a:rPr lang="it-IT" sz="1800" dirty="0" smtClean="0"/>
              <a:t>di sviluppo che parte dalle priorità indicate nel RAV</a:t>
            </a:r>
          </a:p>
          <a:p>
            <a:endParaRPr lang="it-IT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1432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6574971" cy="1066800"/>
          </a:xfrm>
        </p:spPr>
        <p:txBody>
          <a:bodyPr/>
          <a:lstStyle/>
          <a:p>
            <a:r>
              <a:rPr lang="it-IT" dirty="0" smtClean="0"/>
              <a:t>Il Piano di Miglioramento: gli attori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04800" y="1102567"/>
            <a:ext cx="8686800" cy="5724331"/>
          </a:xfrm>
        </p:spPr>
        <p:txBody>
          <a:bodyPr/>
          <a:lstStyle/>
          <a:p>
            <a:r>
              <a:rPr lang="it-IT" sz="1600" dirty="0" smtClean="0"/>
              <a:t>Il coordinamento e la responsabilità del PdiM sono del </a:t>
            </a:r>
            <a:r>
              <a:rPr lang="it-IT" sz="1600" b="1" dirty="0" smtClean="0"/>
              <a:t>dirigente scolastico</a:t>
            </a:r>
            <a:r>
              <a:rPr lang="it-IT" sz="1600" dirty="0" smtClean="0"/>
              <a:t>. </a:t>
            </a:r>
          </a:p>
          <a:p>
            <a:r>
              <a:rPr lang="it-IT" sz="1600" dirty="0" smtClean="0"/>
              <a:t>È opportuno che </a:t>
            </a:r>
            <a:r>
              <a:rPr lang="it-IT" sz="1600" dirty="0"/>
              <a:t>il dirigente </a:t>
            </a:r>
            <a:r>
              <a:rPr lang="it-IT" sz="1600" dirty="0" smtClean="0"/>
              <a:t>operi </a:t>
            </a:r>
            <a:r>
              <a:rPr lang="it-IT" sz="1600" dirty="0"/>
              <a:t>con </a:t>
            </a:r>
            <a:r>
              <a:rPr lang="it-IT" sz="1600" dirty="0" smtClean="0"/>
              <a:t>il nucleo </a:t>
            </a:r>
            <a:r>
              <a:rPr lang="it-IT" sz="1600" dirty="0"/>
              <a:t>di </a:t>
            </a:r>
            <a:r>
              <a:rPr lang="it-IT" sz="1600" dirty="0" smtClean="0"/>
              <a:t>valutazione e miglioramento per:</a:t>
            </a:r>
            <a:endParaRPr lang="it-IT" sz="1600" dirty="0"/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favorire </a:t>
            </a:r>
            <a:r>
              <a:rPr lang="it-IT" sz="1600" dirty="0"/>
              <a:t>il coinvolgimento diretto </a:t>
            </a:r>
            <a:r>
              <a:rPr lang="it-IT" sz="1600" dirty="0" smtClean="0"/>
              <a:t>della comunità scolastica e promuovere </a:t>
            </a:r>
            <a:r>
              <a:rPr lang="it-IT" sz="1600" dirty="0"/>
              <a:t>momenti </a:t>
            </a:r>
            <a:r>
              <a:rPr lang="it-IT" sz="1600" dirty="0" smtClean="0"/>
              <a:t>d’incontro </a:t>
            </a:r>
            <a:r>
              <a:rPr lang="it-IT" sz="1600" dirty="0"/>
              <a:t>e di </a:t>
            </a:r>
            <a:r>
              <a:rPr lang="it-IT" sz="1600" b="1" dirty="0"/>
              <a:t>condivisione </a:t>
            </a:r>
            <a:r>
              <a:rPr lang="it-IT" sz="1600" b="1" dirty="0" smtClean="0"/>
              <a:t>sia degli </a:t>
            </a:r>
            <a:r>
              <a:rPr lang="it-IT" sz="1600" b="1" dirty="0"/>
              <a:t>obiettivi </a:t>
            </a:r>
            <a:r>
              <a:rPr lang="it-IT" sz="1600" b="1" dirty="0" smtClean="0"/>
              <a:t>sia delle azioni </a:t>
            </a:r>
            <a:r>
              <a:rPr lang="it-IT" sz="1600" dirty="0" smtClean="0"/>
              <a:t>del piano di </a:t>
            </a:r>
            <a:r>
              <a:rPr lang="it-IT" sz="1600" dirty="0"/>
              <a:t>miglioramento;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valorizzare</a:t>
            </a:r>
            <a:r>
              <a:rPr lang="it-IT" sz="1600" dirty="0" smtClean="0"/>
              <a:t> </a:t>
            </a:r>
            <a:r>
              <a:rPr lang="it-IT" sz="1600" dirty="0"/>
              <a:t>le risorse </a:t>
            </a:r>
            <a:r>
              <a:rPr lang="it-IT" sz="1600" dirty="0" smtClean="0"/>
              <a:t>interne responsabilizzando e individuando </a:t>
            </a:r>
            <a:r>
              <a:rPr lang="it-IT" sz="1600" b="1" dirty="0" smtClean="0"/>
              <a:t>le competenze professionali</a:t>
            </a:r>
            <a:r>
              <a:rPr lang="it-IT" sz="1600" dirty="0" smtClean="0"/>
              <a:t> </a:t>
            </a:r>
            <a:r>
              <a:rPr lang="it-IT" sz="1600" dirty="0"/>
              <a:t>in relazione </a:t>
            </a:r>
            <a:r>
              <a:rPr lang="it-IT" sz="1600" dirty="0" smtClean="0"/>
              <a:t>a quanto previsto nel piano; 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promuovere</a:t>
            </a:r>
            <a:r>
              <a:rPr lang="it-IT" sz="1600" dirty="0" smtClean="0"/>
              <a:t> </a:t>
            </a:r>
            <a:r>
              <a:rPr lang="it-IT" sz="1600" dirty="0"/>
              <a:t>la riflessione dell’intera comunità scolastica attraverso una progettazione delle azioni che introduca </a:t>
            </a:r>
            <a:r>
              <a:rPr lang="it-IT" sz="1600" b="1" dirty="0"/>
              <a:t>nuovi approcci al miglioramento scolastico</a:t>
            </a:r>
            <a:r>
              <a:rPr lang="it-IT" sz="1600" dirty="0"/>
              <a:t>, basati sulla condivisione di percorsi di innovazione;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sostenere</a:t>
            </a:r>
            <a:r>
              <a:rPr lang="it-IT" sz="1600" dirty="0" smtClean="0"/>
              <a:t> </a:t>
            </a:r>
            <a:r>
              <a:rPr lang="it-IT" sz="1600" dirty="0"/>
              <a:t>la </a:t>
            </a:r>
            <a:r>
              <a:rPr lang="it-IT" sz="1600" b="1" dirty="0" smtClean="0"/>
              <a:t>diffusione </a:t>
            </a:r>
            <a:r>
              <a:rPr lang="it-IT" sz="1600" b="1" dirty="0"/>
              <a:t>del processo di </a:t>
            </a:r>
            <a:r>
              <a:rPr lang="it-IT" sz="1600" b="1" dirty="0" smtClean="0"/>
              <a:t>miglioramento </a:t>
            </a:r>
            <a:r>
              <a:rPr lang="it-IT" sz="1600" dirty="0" smtClean="0"/>
              <a:t>evitando un </a:t>
            </a:r>
            <a:r>
              <a:rPr lang="it-IT" sz="1600" dirty="0"/>
              <a:t>approccio di chiusura autoreferenziale dell’unità di valutazione o dei docenti più direttamente coinvolti. </a:t>
            </a:r>
          </a:p>
        </p:txBody>
      </p:sp>
    </p:spTree>
    <p:extLst>
      <p:ext uri="{BB962C8B-B14F-4D97-AF65-F5344CB8AC3E}">
        <p14:creationId xmlns:p14="http://schemas.microsoft.com/office/powerpoint/2010/main" val="872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574971" cy="1066800"/>
          </a:xfrm>
        </p:spPr>
        <p:txBody>
          <a:bodyPr/>
          <a:lstStyle/>
          <a:p>
            <a:r>
              <a:rPr lang="it-IT" smtClean="0"/>
              <a:t>Il Piano di Miglioramento e l’Indire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707904" y="1916832"/>
            <a:ext cx="4895856" cy="3657600"/>
          </a:xfrm>
        </p:spPr>
        <p:txBody>
          <a:bodyPr/>
          <a:lstStyle/>
          <a:p>
            <a:r>
              <a:rPr lang="it-IT" sz="1800" b="1" dirty="0" smtClean="0">
                <a:solidFill>
                  <a:srgbClr val="E3931D"/>
                </a:solidFill>
              </a:rPr>
              <a:t>Indire </a:t>
            </a:r>
            <a:r>
              <a:rPr lang="it-IT" sz="1800" dirty="0"/>
              <a:t>mette a disposizione delle scuole un’area del proprio sito 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>
                <a:hlinkClick r:id="rId2"/>
              </a:rPr>
              <a:t>http:www.indire.it/</a:t>
            </a:r>
            <a:r>
              <a:rPr lang="it-IT" sz="1800" dirty="0" err="1" smtClean="0">
                <a:hlinkClick r:id="rId2"/>
              </a:rPr>
              <a:t>supportomiglioramento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dedicata </a:t>
            </a:r>
            <a:r>
              <a:rPr lang="it-IT" sz="1800" dirty="0"/>
              <a:t>ai piani di miglioramento con materiali e linee guida.</a:t>
            </a:r>
          </a:p>
          <a:p>
            <a:endParaRPr lang="it-IT" sz="1800" dirty="0"/>
          </a:p>
          <a:p>
            <a:r>
              <a:rPr lang="it-IT" sz="1800" dirty="0"/>
              <a:t>Offre anche l’opportunità alle scuole di utilizzare una utility online per compilare il </a:t>
            </a:r>
            <a:r>
              <a:rPr lang="it-IT" sz="1800" dirty="0" smtClean="0"/>
              <a:t>piano, </a:t>
            </a:r>
            <a:r>
              <a:rPr lang="it-IT" sz="1800" dirty="0"/>
              <a:t>secondo un format predisposto dall’Istituto. </a:t>
            </a:r>
          </a:p>
          <a:p>
            <a:endParaRPr lang="it-IT" sz="1800" dirty="0">
              <a:solidFill>
                <a:srgbClr val="002060"/>
              </a:solidFill>
            </a:endParaRPr>
          </a:p>
          <a:p>
            <a:endParaRPr lang="it-IT" sz="1800" dirty="0"/>
          </a:p>
          <a:p>
            <a:endParaRPr lang="it-IT" sz="1800" dirty="0" smtClean="0">
              <a:solidFill>
                <a:srgbClr val="002060"/>
              </a:solidFill>
            </a:endParaRPr>
          </a:p>
          <a:p>
            <a:endParaRPr lang="it-IT" sz="1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2757192" cy="1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1066800"/>
          </a:xfrm>
        </p:spPr>
        <p:txBody>
          <a:bodyPr/>
          <a:lstStyle/>
          <a:p>
            <a:r>
              <a:rPr lang="it-IT" dirty="0"/>
              <a:t>La valutazione </a:t>
            </a:r>
            <a:r>
              <a:rPr lang="it-IT" dirty="0" smtClean="0"/>
              <a:t>esterna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57200" y="1321806"/>
            <a:ext cx="8534400" cy="4691063"/>
          </a:xfrm>
        </p:spPr>
        <p:txBody>
          <a:bodyPr/>
          <a:lstStyle/>
          <a:p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Direttiva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11 del 18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settembre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</a:p>
          <a:p>
            <a:endParaRPr lang="it-IT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800" dirty="0" smtClean="0"/>
              <a:t>Al fine di facilitare e regolare l’implementazione del sistema di valutazione, le scuole da sottoporre a verifica saranno, per il prossimo triennio, </a:t>
            </a:r>
            <a:r>
              <a:rPr lang="it-IT" sz="1800" b="1" dirty="0" smtClean="0"/>
              <a:t>fino ad un massimo  del 10 per cento del totale per ciascun anno scolastico </a:t>
            </a:r>
            <a:r>
              <a:rPr lang="it-IT" sz="1800" dirty="0" smtClean="0"/>
              <a:t>….</a:t>
            </a:r>
          </a:p>
          <a:p>
            <a:r>
              <a:rPr lang="it-IT" sz="1800" dirty="0" smtClean="0"/>
              <a:t> </a:t>
            </a:r>
          </a:p>
          <a:p>
            <a:r>
              <a:rPr lang="it-IT" sz="1800" dirty="0" smtClean="0"/>
              <a:t>Le attività di valutazione esterna, con le visite dei nuclei di valutazione costituiti dai dirigenti tecnici, che ne assumono il coordinamento, e dagli esperti individuati secondo i criteri di seguito indicati, avranno inizio </a:t>
            </a:r>
            <a:r>
              <a:rPr lang="it-IT" sz="1800" b="1" dirty="0" smtClean="0"/>
              <a:t>a partire dall’anno scolastico 2015-2016. </a:t>
            </a:r>
          </a:p>
          <a:p>
            <a:r>
              <a:rPr lang="it-IT" sz="1800" dirty="0" smtClean="0"/>
              <a:t> </a:t>
            </a:r>
          </a:p>
          <a:p>
            <a:r>
              <a:rPr lang="it-IT" sz="1800" dirty="0" smtClean="0"/>
              <a:t>L’Invalsi procederà, inoltre, alla costituzione dei nuclei di valutazione sulla base dei criteri definiti e resi noti dalla Conferenza in modo da assicurarne imparzialità e terzietà. 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10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794" y="228600"/>
            <a:ext cx="6477000" cy="914399"/>
          </a:xfrm>
        </p:spPr>
        <p:txBody>
          <a:bodyPr/>
          <a:lstStyle/>
          <a:p>
            <a:r>
              <a:rPr lang="it-IT" dirty="0" smtClean="0"/>
              <a:t>La rendicontazione sociale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71472" y="1928802"/>
            <a:ext cx="8153400" cy="4038600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DPR 80 del 28 marzo 2013, art.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6,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comma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lettera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it-IT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endParaRPr lang="it-IT" sz="2400" dirty="0" smtClean="0"/>
          </a:p>
          <a:p>
            <a:r>
              <a:rPr lang="it-IT" sz="2400" dirty="0" smtClean="0"/>
              <a:t>Pubblicazione</a:t>
            </a:r>
            <a:r>
              <a:rPr lang="it-IT" sz="2400" dirty="0"/>
              <a:t>, diffusione dei risultati raggiunti, attraverso indicatori e dati comparabili, sia in una dimensione di trasparenza sia in una dimensione di condivisione e promozione al miglioramento del servizio con la comunità di appartenenza.</a:t>
            </a:r>
          </a:p>
          <a:p>
            <a:pPr lvl="0"/>
            <a:endParaRPr lang="it-IT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172200" cy="1066800"/>
          </a:xfrm>
        </p:spPr>
        <p:txBody>
          <a:bodyPr/>
          <a:lstStyle/>
          <a:p>
            <a:r>
              <a:rPr lang="it-IT" smtClean="0"/>
              <a:t>Indice dei lavori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467544" y="2564904"/>
            <a:ext cx="8153400" cy="4038600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Il Sistema Nazionale di Valutazione (SNV)</a:t>
            </a:r>
          </a:p>
          <a:p>
            <a:pPr lvl="0"/>
            <a:endParaRPr lang="it-IT" sz="2400" dirty="0" smtClean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400" dirty="0" smtClean="0"/>
              <a:t> La valutazione delle scuole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it-IT" sz="2400" dirty="0" smtClean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400" dirty="0"/>
              <a:t>L</a:t>
            </a:r>
            <a:r>
              <a:rPr lang="it-IT" sz="2400" dirty="0" smtClean="0"/>
              <a:t>a valorizzazione delle professionalità dei docenti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it-IT" sz="2400" dirty="0" smtClean="0"/>
          </a:p>
          <a:p>
            <a:endParaRPr lang="it-IT" sz="2400" b="1" dirty="0">
              <a:solidFill>
                <a:srgbClr val="4578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886700" cy="3312368"/>
          </a:xfrm>
        </p:spPr>
        <p:txBody>
          <a:bodyPr/>
          <a:lstStyle/>
          <a:p>
            <a:r>
              <a:rPr lang="it-IT" sz="5400" b="1" dirty="0" smtClean="0">
                <a:solidFill>
                  <a:srgbClr val="00823B"/>
                </a:solidFill>
              </a:rPr>
              <a:t>ATTENZIONE </a:t>
            </a:r>
            <a:br>
              <a:rPr lang="it-IT" sz="5400" b="1" dirty="0" smtClean="0">
                <a:solidFill>
                  <a:srgbClr val="00823B"/>
                </a:solidFill>
              </a:rPr>
            </a:br>
            <a:r>
              <a:rPr lang="it-IT" sz="5400" b="1" dirty="0" smtClean="0">
                <a:solidFill>
                  <a:srgbClr val="00823B"/>
                </a:solidFill>
              </a:rPr>
              <a:t>ALLA SCUOLA</a:t>
            </a:r>
            <a:endParaRPr lang="it-IT" sz="5400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l_fi" descr="http://www.artearti.net/assets/images/uploads/strumenti_chirurg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2723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l_fi" descr="http://www.cilibertoribera.it/foto_sito/MACALUSO%20spazio%20%20sala%20opera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74898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l_fi" descr="http://www.iclevico.eu/img/storia_scuola_primaria_levico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70413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l_fi" descr="http://www.spazioeuropa.it/binary/spazioeuropa/er_europa/perc_form.1225897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79930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7704856" cy="1656184"/>
          </a:xfrm>
          <a:solidFill>
            <a:srgbClr val="00823B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0" dirty="0" smtClean="0">
                <a:solidFill>
                  <a:schemeClr val="bg1"/>
                </a:solidFill>
                <a:effectLst/>
              </a:rPr>
              <a:t>In educazione non si raggiungono risultati </a:t>
            </a:r>
            <a:br>
              <a:rPr lang="it-IT" sz="2800" b="0" dirty="0" smtClean="0">
                <a:solidFill>
                  <a:schemeClr val="bg1"/>
                </a:solidFill>
                <a:effectLst/>
              </a:rPr>
            </a:br>
            <a:r>
              <a:rPr lang="it-IT" sz="2800" b="0" dirty="0" smtClean="0">
                <a:solidFill>
                  <a:schemeClr val="bg1"/>
                </a:solidFill>
                <a:effectLst/>
              </a:rPr>
              <a:t>quando la velocità e la tecnica </a:t>
            </a:r>
            <a:br>
              <a:rPr lang="it-IT" sz="2800" b="0" dirty="0" smtClean="0">
                <a:solidFill>
                  <a:schemeClr val="bg1"/>
                </a:solidFill>
                <a:effectLst/>
              </a:rPr>
            </a:br>
            <a:r>
              <a:rPr lang="it-IT" sz="2800" b="0" dirty="0" smtClean="0">
                <a:solidFill>
                  <a:schemeClr val="bg1"/>
                </a:solidFill>
                <a:effectLst/>
              </a:rPr>
              <a:t>contano più del tempo necessario e della sostanza</a:t>
            </a:r>
            <a:endParaRPr lang="it-IT" sz="2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18092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it-IT" sz="2800" dirty="0" smtClean="0">
                <a:solidFill>
                  <a:srgbClr val="000099"/>
                </a:solidFill>
                <a:effectLst/>
              </a:rPr>
              <a:t>L’apprendimento è un’attività lenta</a:t>
            </a:r>
          </a:p>
          <a:p>
            <a:pPr eaLnBrk="1" hangingPunct="1">
              <a:buFontTx/>
              <a:buChar char="-"/>
            </a:pPr>
            <a:r>
              <a:rPr lang="it-IT" sz="2800" dirty="0" smtClean="0">
                <a:solidFill>
                  <a:srgbClr val="000099"/>
                </a:solidFill>
                <a:effectLst/>
              </a:rPr>
              <a:t>Spesso in educazione meno significa di più</a:t>
            </a:r>
          </a:p>
          <a:p>
            <a:pPr eaLnBrk="1" hangingPunct="1">
              <a:buFontTx/>
              <a:buChar char="-"/>
            </a:pPr>
            <a:r>
              <a:rPr lang="it-IT" sz="2800" dirty="0" smtClean="0">
                <a:solidFill>
                  <a:srgbClr val="000099"/>
                </a:solidFill>
                <a:effectLst/>
              </a:rPr>
              <a:t>Ogni persona ha bisogno del proprio tempo</a:t>
            </a:r>
          </a:p>
          <a:p>
            <a:pPr eaLnBrk="1" hangingPunct="1">
              <a:buFontTx/>
              <a:buChar char="-"/>
            </a:pPr>
            <a:r>
              <a:rPr lang="it-IT" sz="2800" dirty="0" smtClean="0">
                <a:solidFill>
                  <a:srgbClr val="000099"/>
                </a:solidFill>
                <a:effectLst/>
              </a:rPr>
              <a:t>Ogni apprendimento ha il momento giusto</a:t>
            </a:r>
          </a:p>
          <a:p>
            <a:pPr eaLnBrk="1" hangingPunct="1">
              <a:buFontTx/>
              <a:buChar char="-"/>
            </a:pPr>
            <a:r>
              <a:rPr lang="it-IT" sz="2800" dirty="0" smtClean="0">
                <a:solidFill>
                  <a:srgbClr val="000099"/>
                </a:solidFill>
                <a:effectLst/>
              </a:rPr>
              <a:t>Per valorizzare al meglio il tempo è necessario porsi finalità e priorità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3860800"/>
            <a:ext cx="7993063" cy="120015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00823B"/>
                </a:solidFill>
                <a:latin typeface="Open Sans" charset="0"/>
                <a:ea typeface="Open Sans" charset="0"/>
                <a:cs typeface="Open Sans" charset="0"/>
              </a:rPr>
              <a:t>LA VALORIZZAZIONE DEL MERITO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00823B"/>
                </a:solidFill>
                <a:latin typeface="Open Sans" charset="0"/>
                <a:ea typeface="Open Sans" charset="0"/>
                <a:cs typeface="Open Sans" charset="0"/>
              </a:rPr>
              <a:t>DEL PERSONALE DOCENTE</a:t>
            </a:r>
          </a:p>
        </p:txBody>
      </p:sp>
      <p:sp>
        <p:nvSpPr>
          <p:cNvPr id="12290" name="CasellaDiTesto 2"/>
          <p:cNvSpPr txBox="1">
            <a:spLocks noChangeArrowheads="1"/>
          </p:cNvSpPr>
          <p:nvPr/>
        </p:nvSpPr>
        <p:spPr bwMode="auto">
          <a:xfrm>
            <a:off x="571500" y="1785938"/>
            <a:ext cx="4910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600" b="1">
                <a:solidFill>
                  <a:srgbClr val="09883B"/>
                </a:solidFill>
                <a:latin typeface="Open Sans"/>
              </a:rPr>
              <a:t>Sistema Nazionale </a:t>
            </a:r>
          </a:p>
          <a:p>
            <a:pPr algn="r"/>
            <a:r>
              <a:rPr lang="it-IT" sz="3600" b="1">
                <a:solidFill>
                  <a:srgbClr val="09883B"/>
                </a:solidFill>
                <a:latin typeface="Open Sans"/>
              </a:rPr>
              <a:t>di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 bwMode="auto">
          <a:xfrm>
            <a:off x="228600" y="257175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passaggi 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28600" y="1171575"/>
            <a:ext cx="8534400" cy="38576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anno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1958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Concorso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per merito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distinto (e note di qualifica)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Nasce </a:t>
            </a:r>
            <a:r>
              <a:rPr lang="it-IT" dirty="0"/>
              <a:t>con la riforma Gentile (Regio decreto 1054/1923) </a:t>
            </a:r>
            <a:r>
              <a:rPr lang="it-IT" dirty="0" smtClean="0"/>
              <a:t>e viene </a:t>
            </a:r>
            <a:r>
              <a:rPr lang="it-IT" dirty="0"/>
              <a:t>modificato </a:t>
            </a:r>
            <a:r>
              <a:rPr lang="it-IT" dirty="0" smtClean="0"/>
              <a:t>dal </a:t>
            </a:r>
            <a:r>
              <a:rPr lang="it-IT" dirty="0"/>
              <a:t>Ministro dell’istruzione Aldo Moro con la legge </a:t>
            </a:r>
            <a:r>
              <a:rPr lang="it-IT" dirty="0" smtClean="0"/>
              <a:t>165 del 1958.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Il </a:t>
            </a:r>
            <a:r>
              <a:rPr lang="it-IT" dirty="0"/>
              <a:t>merito distinto permetteva un’accelerazione di carriera </a:t>
            </a:r>
            <a:r>
              <a:rPr lang="it-IT" dirty="0" smtClean="0"/>
              <a:t>con il </a:t>
            </a:r>
            <a:r>
              <a:rPr lang="it-IT" dirty="0"/>
              <a:t>riconoscimento di competenze professionali e culturali a seguito del superamento di un concorso per titoli ed esami o solo per titoli (a secondo della fascia </a:t>
            </a:r>
            <a:r>
              <a:rPr lang="it-IT" dirty="0" smtClean="0"/>
              <a:t>stipendiale </a:t>
            </a:r>
            <a:r>
              <a:rPr lang="it-IT" dirty="0"/>
              <a:t>di competenza). 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Al concorso </a:t>
            </a:r>
            <a:r>
              <a:rPr lang="it-IT" dirty="0"/>
              <a:t>potevano partecipare insegnanti con una certa anzianità per una quota del 50% o del 25% in relazione alle classi di concorso. 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 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La legge venne successivamente abrogata con i Decreti delegati (DPR </a:t>
            </a:r>
            <a:r>
              <a:rPr lang="it-IT" dirty="0" smtClean="0"/>
              <a:t>417 del 1974) </a:t>
            </a:r>
            <a:r>
              <a:rPr lang="it-IT" dirty="0"/>
              <a:t>in quanto minava l’eguaglianza </a:t>
            </a:r>
            <a:r>
              <a:rPr lang="it-IT" dirty="0" smtClean="0"/>
              <a:t>fra i </a:t>
            </a:r>
            <a:r>
              <a:rPr lang="it-IT" dirty="0"/>
              <a:t>docenti.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passaggi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96875" y="1219200"/>
            <a:ext cx="8534400" cy="5105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2000: “Concorsone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0099"/>
                </a:solidFill>
              </a:rPr>
              <a:t> </a:t>
            </a:r>
            <a:endParaRPr lang="it-IT" sz="2400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/>
              <a:t>Un </a:t>
            </a:r>
            <a:r>
              <a:rPr lang="it-IT" sz="2400" dirty="0"/>
              <a:t>concorso selettivo per accertare la preparazione didattico - pedagogica dei docenti in servizio da almeno dieci anni. </a:t>
            </a:r>
            <a:endParaRPr lang="it-IT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/>
              <a:t>Nel progetto del Ministro Berlinguer la qualità della docenza era sostanzialmente riferita alla verifica delle competenze dei docenti che potevano essere premiati con un contributo di 6 milioni di lire l'anno lordi.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passaggi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295400"/>
            <a:ext cx="8077200" cy="3429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2003: ARAN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000099"/>
                </a:solidFill>
              </a:rPr>
              <a:t> </a:t>
            </a:r>
            <a:endParaRPr lang="it-IT" sz="2400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/>
              <a:t>Il </a:t>
            </a:r>
            <a:r>
              <a:rPr lang="it-IT" sz="2400" dirty="0"/>
              <a:t>tentativo dell’ARAN si distingue dai precedenti in quanto imbocca la via della valutazione delle performance dei singoli insegnanti</a:t>
            </a:r>
            <a:r>
              <a:rPr lang="it-IT" sz="2400" dirty="0" smtClean="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/>
              <a:t>A marzo del 2003 l’ARAN </a:t>
            </a:r>
            <a:r>
              <a:rPr lang="it-IT" sz="2400" dirty="0"/>
              <a:t>sottopose ai sindacati la bozza di articolato che andava nella direzione di un diretto collegamento tra performance delle </a:t>
            </a:r>
            <a:r>
              <a:rPr lang="it-IT" sz="2400" dirty="0" smtClean="0"/>
              <a:t>scuole, risultati </a:t>
            </a:r>
            <a:r>
              <a:rPr lang="it-IT" sz="2400" dirty="0"/>
              <a:t>degli allievi e </a:t>
            </a:r>
            <a:r>
              <a:rPr lang="it-IT" sz="2400" dirty="0" smtClean="0"/>
              <a:t>"</a:t>
            </a:r>
            <a:r>
              <a:rPr lang="it-IT" sz="2400" dirty="0"/>
              <a:t>carriera docente".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329" y="304800"/>
            <a:ext cx="6629400" cy="838200"/>
          </a:xfrm>
        </p:spPr>
        <p:txBody>
          <a:bodyPr/>
          <a:lstStyle/>
          <a:p>
            <a:r>
              <a:rPr lang="it-IT"/>
              <a:t>Verso un sistema di valutazione </a:t>
            </a:r>
            <a:br>
              <a:rPr lang="it-IT"/>
            </a:br>
            <a:r>
              <a:rPr lang="it-IT"/>
              <a:t>organico e integrato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8153400" cy="4572000"/>
          </a:xfrm>
        </p:spPr>
        <p:txBody>
          <a:bodyPr/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apprendimenti  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1 comma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181 lettera i, legge 107/2015: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adeguamento della normativa in materia di valutazione e certificazione delle competenze degli studenti, nonché degli esami di Stato)</a:t>
            </a:r>
          </a:p>
          <a:p>
            <a:endParaRPr lang="it-IT" sz="2400" b="1" dirty="0"/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Istituzioni scolastiche 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(DPR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80/2013; DIR 11/2014)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b="1" dirty="0"/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professionalità: dirigenti e docenti 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1 commi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126/130 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commi 86, 93,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94, legge 107/2015)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passaggi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88950" y="1154113"/>
            <a:ext cx="7816850" cy="5105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2004: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Commissione,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art. 22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000099"/>
                </a:solidFill>
              </a:rPr>
              <a:t> </a:t>
            </a:r>
            <a:endParaRPr lang="it-IT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Principi condivisi: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unicità </a:t>
            </a:r>
            <a:r>
              <a:rPr lang="it-IT" dirty="0"/>
              <a:t>della funzione docente, per cui lo sviluppo di carriera non deve prefigurare gerarchie professionali;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considerazione </a:t>
            </a:r>
            <a:r>
              <a:rPr lang="it-IT" dirty="0"/>
              <a:t>dell’esperienza, la formazione in servizio e lo svolgimento di specifiche funzioni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ricerca </a:t>
            </a:r>
            <a:r>
              <a:rPr lang="it-IT" dirty="0"/>
              <a:t>di meccanismi di valorizzazione aperti a tutti e su base </a:t>
            </a:r>
            <a:r>
              <a:rPr lang="it-IT" dirty="0" smtClean="0"/>
              <a:t>volontaria.</a:t>
            </a:r>
            <a:endParaRPr lang="it-IT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Tre elementi per uno sviluppo della carriera docente: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esperienza</a:t>
            </a:r>
            <a:endParaRPr lang="it-IT" dirty="0"/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formazione </a:t>
            </a:r>
            <a:endParaRPr lang="it-IT" dirty="0"/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compiti </a:t>
            </a:r>
            <a:r>
              <a:rPr lang="it-IT" dirty="0"/>
              <a:t>connessi all’articolazione della figura docente e alle necessità delle istituzioni </a:t>
            </a:r>
            <a:r>
              <a:rPr lang="it-IT" dirty="0" smtClean="0"/>
              <a:t>scolastiche</a:t>
            </a:r>
            <a:endParaRPr lang="it-IT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</a:t>
            </a:r>
            <a:br>
              <a:rPr lang="it-IT" smtClean="0">
                <a:latin typeface="Open Sans"/>
              </a:rPr>
            </a:br>
            <a:r>
              <a:rPr lang="it-IT" smtClean="0">
                <a:latin typeface="Open Sans"/>
              </a:rPr>
              <a:t>passaggi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57188" y="1357313"/>
            <a:ext cx="8358187" cy="5105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2008: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proposta di legge 953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(Aprea)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000099"/>
                </a:solidFill>
              </a:rPr>
              <a:t> </a:t>
            </a:r>
            <a:endParaRPr lang="it-IT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La proposta di legge disegna un percorso con tre distinti livelli </a:t>
            </a:r>
            <a:r>
              <a:rPr lang="it-IT" dirty="0" smtClean="0"/>
              <a:t>professionali: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docente iniziale 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docente ordinario </a:t>
            </a:r>
          </a:p>
          <a:p>
            <a:pPr marL="342900" indent="-3429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/>
              <a:t>docente esperto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I passaggi da un livello all’altro avvengono attraverso procedure concorsuali che tengono conto anche degli esiti della valutazione a cui tutti i docenti dei primi due livelli sono regolarmente </a:t>
            </a:r>
            <a:r>
              <a:rPr lang="it-IT" dirty="0" smtClean="0"/>
              <a:t>sottoposti. All’interno </a:t>
            </a:r>
            <a:r>
              <a:rPr lang="it-IT" dirty="0"/>
              <a:t>di ciascun livello è prevista una progressione economica automatica basata sull’anzianità.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 bwMode="auto">
          <a:xfrm>
            <a:off x="250825" y="258763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</a:t>
            </a:r>
            <a:br>
              <a:rPr lang="it-IT" smtClean="0">
                <a:latin typeface="Open Sans"/>
              </a:rPr>
            </a:br>
            <a:r>
              <a:rPr lang="it-IT" smtClean="0">
                <a:latin typeface="Open Sans"/>
              </a:rPr>
              <a:t>passaggi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42938" y="2143125"/>
            <a:ext cx="7924800" cy="36052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Decreto legislativo 150 del 2009,  art.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74,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comma 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/>
              <a:t>“</a:t>
            </a:r>
            <a:r>
              <a:rPr lang="it-IT" sz="2400" i="1" dirty="0"/>
              <a:t>Con </a:t>
            </a:r>
            <a:r>
              <a:rPr lang="it-IT" sz="2400" b="1" i="1" dirty="0"/>
              <a:t>decreto del Presidente del Consiglio dei Ministri</a:t>
            </a:r>
            <a:r>
              <a:rPr lang="it-IT" sz="2400" i="1" dirty="0"/>
              <a:t>, di concerto con il Ministro dell'istruzione, dell'università e della ricerca e con il Ministro dell'economia e delle finanze, sono determinati i limiti e le modalità di applicazione … </a:t>
            </a:r>
            <a:r>
              <a:rPr lang="it-IT" sz="2400" b="1" i="1" dirty="0"/>
              <a:t>al personale docente della scuola</a:t>
            </a:r>
            <a:r>
              <a:rPr lang="it-IT" sz="2400" i="1" dirty="0"/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 bwMode="auto">
          <a:xfrm>
            <a:off x="250825" y="258763"/>
            <a:ext cx="6477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Open Sans"/>
              </a:rPr>
              <a:t>La valutazione dei docenti: passaggi</a:t>
            </a: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r>
              <a:rPr lang="it-IT" b="1" smtClean="0">
                <a:latin typeface="Open Sans"/>
              </a:rPr>
              <a:t/>
            </a:r>
            <a:br>
              <a:rPr lang="it-IT" b="1" smtClean="0">
                <a:latin typeface="Open Sans"/>
              </a:rPr>
            </a:br>
            <a:endParaRPr lang="it-IT" sz="2000" b="1" smtClean="0">
              <a:latin typeface="Open San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173163"/>
            <a:ext cx="7924800" cy="5105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DPCM del 2011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“Determinazione dei limiti e delle modalità applicative delle disposizioni del titolo II 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del decreto legislativo 27 ottobre 2009, n. 150, al personale docente” 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b="1" dirty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/>
              <a:t>Il MIUR, … , stabilisca con apposito provvedimento </a:t>
            </a:r>
            <a:r>
              <a:rPr lang="it-IT" dirty="0"/>
              <a:t>il sistema di misurazione e valutazione della performance di cui all'art. 7 del decreto legislativo n. 150 del 2009 con il quale verranno individuati le fasi, i tempi, le modalità, i soggetti e le responsabilità del processo di misurazione e valutazione della performance, nonché le modalità di monitoraggio e verifica dell'andamento della performance </a:t>
            </a:r>
            <a:endParaRPr lang="it-IT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000099"/>
                </a:solidFill>
              </a:rPr>
              <a:t>Apposito provvedimento del MIUR: … ?</a:t>
            </a:r>
            <a:endParaRPr lang="it-IT" dirty="0" smtClean="0">
              <a:solidFill>
                <a:srgbClr val="00009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620688"/>
            <a:ext cx="8569325" cy="6048375"/>
          </a:xfrm>
          <a:noFill/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 rot="5400000">
            <a:off x="2412529" y="1123975"/>
            <a:ext cx="287337" cy="1296987"/>
          </a:xfrm>
          <a:prstGeom prst="ellipse">
            <a:avLst/>
          </a:prstGeom>
          <a:noFill/>
          <a:ln w="38100" cmpd="thickThin" algn="ctr">
            <a:solidFill>
              <a:srgbClr val="FF33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solidFill>
                  <a:srgbClr val="000099"/>
                </a:solidFill>
                <a:effectLst/>
              </a:rPr>
              <a:t>Percentuale di docenti che lavorano in scuole i cui dirigenti scolastici hanno dichiarato che i</a:t>
            </a:r>
            <a:br>
              <a:rPr lang="it-IT" sz="2400" dirty="0" smtClean="0">
                <a:solidFill>
                  <a:srgbClr val="000099"/>
                </a:solidFill>
                <a:effectLst/>
              </a:rPr>
            </a:br>
            <a:r>
              <a:rPr lang="it-IT" sz="2400" dirty="0" smtClean="0">
                <a:solidFill>
                  <a:srgbClr val="000099"/>
                </a:solidFill>
                <a:effectLst/>
              </a:rPr>
              <a:t>docenti non sono mai valutati formalmente</a:t>
            </a:r>
            <a:endParaRPr lang="it-IT" sz="2400" dirty="0">
              <a:solidFill>
                <a:srgbClr val="000099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2928" cy="38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7544" y="55172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000099"/>
                </a:solidFill>
              </a:rPr>
              <a:t>Talis</a:t>
            </a:r>
            <a:r>
              <a:rPr lang="it-IT" sz="1600" b="1" dirty="0" smtClean="0">
                <a:solidFill>
                  <a:srgbClr val="000099"/>
                </a:solidFill>
              </a:rPr>
              <a:t> 2013 - </a:t>
            </a:r>
            <a:r>
              <a:rPr lang="en-US" sz="1600" dirty="0" smtClean="0">
                <a:solidFill>
                  <a:srgbClr val="000099"/>
                </a:solidFill>
              </a:rPr>
              <a:t>Teaching and Learning International Survey - </a:t>
            </a:r>
            <a:r>
              <a:rPr lang="en-US" sz="1600" b="1" dirty="0" smtClean="0">
                <a:solidFill>
                  <a:srgbClr val="000099"/>
                </a:solidFill>
              </a:rPr>
              <a:t>Focus Italia 2014</a:t>
            </a:r>
          </a:p>
          <a:p>
            <a:r>
              <a:rPr lang="it-IT" sz="1600" dirty="0" smtClean="0">
                <a:solidFill>
                  <a:srgbClr val="000099"/>
                </a:solidFill>
              </a:rPr>
              <a:t>Figura 5.1</a:t>
            </a:r>
            <a:endParaRPr lang="en-US" sz="1600" dirty="0" smtClean="0">
              <a:solidFill>
                <a:srgbClr val="000099"/>
              </a:solidFill>
            </a:endParaRPr>
          </a:p>
          <a:p>
            <a:endParaRPr lang="it-IT" sz="1600" b="1" dirty="0">
              <a:solidFill>
                <a:srgbClr val="000099"/>
              </a:solidFill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 rot="10800000">
            <a:off x="755576" y="3789040"/>
            <a:ext cx="287337" cy="1296987"/>
          </a:xfrm>
          <a:prstGeom prst="ellipse">
            <a:avLst/>
          </a:prstGeom>
          <a:noFill/>
          <a:ln w="38100" cmpd="thickThin" algn="ctr">
            <a:solidFill>
              <a:srgbClr val="FF33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240309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effectLst/>
              </a:rPr>
              <a:t>TALIS: focus Italia 2014</a:t>
            </a:r>
            <a:br>
              <a:rPr lang="it-IT" sz="2400" dirty="0" smtClean="0">
                <a:solidFill>
                  <a:schemeClr val="tx1"/>
                </a:solidFill>
                <a:effectLst/>
              </a:rPr>
            </a:br>
            <a:r>
              <a:rPr lang="it-IT" sz="3200" dirty="0" smtClean="0">
                <a:solidFill>
                  <a:srgbClr val="000099"/>
                </a:solidFill>
                <a:effectLst/>
              </a:rPr>
              <a:t>LA VALUTAZIONE DEI DOCENTI</a:t>
            </a:r>
            <a:endParaRPr lang="it-IT" sz="3200" dirty="0">
              <a:solidFill>
                <a:srgbClr val="000099"/>
              </a:solidFill>
              <a:effectLst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71" cy="425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190"/>
                <a:gridCol w="1715959"/>
                <a:gridCol w="1523822"/>
              </a:tblGrid>
              <a:tr h="534168"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TALIS</a:t>
                      </a:r>
                      <a:endParaRPr lang="it-IT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ITALIA</a:t>
                      </a:r>
                      <a:endParaRPr lang="it-IT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90281">
                <a:tc>
                  <a:txBody>
                    <a:bodyPr/>
                    <a:lstStyle/>
                    <a:p>
                      <a:r>
                        <a:rPr lang="it-IT" sz="32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Mai valutati in generale</a:t>
                      </a:r>
                      <a:endParaRPr lang="it-IT" sz="32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7% </a:t>
                      </a:r>
                      <a:endParaRPr lang="it-IT" sz="32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it-IT" sz="32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890281">
                <a:tc>
                  <a:txBody>
                    <a:bodyPr/>
                    <a:lstStyle/>
                    <a:p>
                      <a:r>
                        <a:rPr lang="it-IT" sz="22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Mai valutati dal dirigente</a:t>
                      </a:r>
                      <a:endParaRPr lang="it-IT" sz="2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it-IT" sz="24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it-IT" sz="24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1053811">
                <a:tc>
                  <a:txBody>
                    <a:bodyPr/>
                    <a:lstStyle/>
                    <a:p>
                      <a:r>
                        <a:rPr lang="it-IT" sz="22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Mai valutati da altri membri del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it-IT" sz="24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it-IT" sz="24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890281">
                <a:tc>
                  <a:txBody>
                    <a:bodyPr/>
                    <a:lstStyle/>
                    <a:p>
                      <a:r>
                        <a:rPr lang="it-IT" sz="22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Mai valutati da altri docenti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it-IT" sz="24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it-IT" sz="24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39552" y="57332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000099"/>
                </a:solidFill>
              </a:rPr>
              <a:t>Talis</a:t>
            </a:r>
            <a:r>
              <a:rPr lang="it-IT" sz="1600" b="1" dirty="0" smtClean="0">
                <a:solidFill>
                  <a:srgbClr val="000099"/>
                </a:solidFill>
              </a:rPr>
              <a:t> 2013 - </a:t>
            </a:r>
            <a:r>
              <a:rPr lang="en-US" sz="1600" dirty="0" smtClean="0">
                <a:solidFill>
                  <a:srgbClr val="000099"/>
                </a:solidFill>
              </a:rPr>
              <a:t>Teaching and Learning International Survey - </a:t>
            </a:r>
            <a:r>
              <a:rPr lang="en-US" sz="1600" b="1" dirty="0" smtClean="0">
                <a:solidFill>
                  <a:srgbClr val="000099"/>
                </a:solidFill>
              </a:rPr>
              <a:t>Focus Italia 2014</a:t>
            </a:r>
          </a:p>
          <a:p>
            <a:r>
              <a:rPr lang="it-IT" sz="1600" dirty="0" smtClean="0">
                <a:solidFill>
                  <a:srgbClr val="000099"/>
                </a:solidFill>
              </a:rPr>
              <a:t>Tabella 5.1</a:t>
            </a:r>
            <a:endParaRPr lang="en-US" sz="1600" dirty="0" smtClean="0">
              <a:solidFill>
                <a:srgbClr val="000099"/>
              </a:solidFill>
            </a:endParaRPr>
          </a:p>
          <a:p>
            <a:endParaRPr lang="it-IT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08912" cy="1512168"/>
          </a:xfrm>
        </p:spPr>
        <p:txBody>
          <a:bodyPr/>
          <a:lstStyle/>
          <a:p>
            <a:pPr algn="ctr"/>
            <a:r>
              <a:rPr lang="it-IT" sz="2400" b="0" dirty="0" smtClean="0">
                <a:solidFill>
                  <a:schemeClr val="accent1"/>
                </a:solidFill>
                <a:effectLst/>
              </a:rPr>
              <a:t>I MITI</a:t>
            </a:r>
            <a:br>
              <a:rPr lang="it-IT" sz="2400" b="0" dirty="0" smtClean="0">
                <a:solidFill>
                  <a:schemeClr val="accent1"/>
                </a:solidFill>
                <a:effectLst/>
              </a:rPr>
            </a:br>
            <a:r>
              <a:rPr lang="it-IT" sz="2400" b="0" dirty="0" smtClean="0">
                <a:solidFill>
                  <a:schemeClr val="accent1"/>
                </a:solidFill>
                <a:effectLst/>
              </a:rPr>
              <a:t>“Poveri … ma liberi e felici”</a:t>
            </a:r>
            <a:br>
              <a:rPr lang="it-IT" sz="2400" b="0" dirty="0" smtClean="0">
                <a:solidFill>
                  <a:schemeClr val="accent1"/>
                </a:solidFill>
                <a:effectLst/>
              </a:rPr>
            </a:br>
            <a:r>
              <a:rPr lang="it-IT" sz="2400" b="0" dirty="0" smtClean="0">
                <a:solidFill>
                  <a:schemeClr val="accent1"/>
                </a:solidFill>
                <a:effectLst/>
              </a:rPr>
              <a:t> “Più che una professione </a:t>
            </a:r>
            <a:br>
              <a:rPr lang="it-IT" sz="2400" b="0" dirty="0" smtClean="0">
                <a:solidFill>
                  <a:schemeClr val="accent1"/>
                </a:solidFill>
                <a:effectLst/>
              </a:rPr>
            </a:br>
            <a:r>
              <a:rPr lang="it-IT" sz="2400" b="0" dirty="0" smtClean="0">
                <a:solidFill>
                  <a:schemeClr val="accent1"/>
                </a:solidFill>
                <a:effectLst/>
              </a:rPr>
              <a:t>è una vocazione e una missione … ” </a:t>
            </a:r>
            <a:br>
              <a:rPr lang="it-IT" sz="2400" b="0" dirty="0" smtClean="0">
                <a:solidFill>
                  <a:schemeClr val="accent1"/>
                </a:solidFill>
                <a:effectLst/>
              </a:rPr>
            </a:br>
            <a:r>
              <a:rPr lang="it-IT" sz="2400" b="0" dirty="0" smtClean="0">
                <a:solidFill>
                  <a:schemeClr val="accent1"/>
                </a:solidFill>
                <a:effectLst/>
                <a:latin typeface="+mn-lt"/>
              </a:rPr>
              <a:t/>
            </a:r>
            <a:br>
              <a:rPr lang="it-IT" sz="2400" b="0" dirty="0" smtClean="0">
                <a:solidFill>
                  <a:schemeClr val="accent1"/>
                </a:solidFill>
                <a:effectLst/>
                <a:latin typeface="+mn-lt"/>
              </a:rPr>
            </a:br>
            <a:endParaRPr lang="it-IT" sz="2400" b="0" dirty="0"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888432" cy="43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8884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95513" y="1916113"/>
            <a:ext cx="4281487" cy="4619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</a:p>
        </p:txBody>
      </p:sp>
      <p:sp>
        <p:nvSpPr>
          <p:cNvPr id="7" name="CasellaDiTesto 11"/>
          <p:cNvSpPr txBox="1"/>
          <p:nvPr/>
        </p:nvSpPr>
        <p:spPr>
          <a:xfrm>
            <a:off x="571500" y="2928938"/>
            <a:ext cx="7929563" cy="2246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Riforma del sistema nazionale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istruzione e formazione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delega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il  riordino delle disposizioni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vigenti</a:t>
            </a:r>
          </a:p>
        </p:txBody>
      </p:sp>
      <p:sp>
        <p:nvSpPr>
          <p:cNvPr id="5" name="Down Arrow 3"/>
          <p:cNvSpPr/>
          <p:nvPr/>
        </p:nvSpPr>
        <p:spPr>
          <a:xfrm>
            <a:off x="4071938" y="2357438"/>
            <a:ext cx="563562" cy="60483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 cstate="print"/>
          <a:srcRect r="36111"/>
          <a:stretch>
            <a:fillRect/>
          </a:stretch>
        </p:blipFill>
        <p:spPr bwMode="auto">
          <a:xfrm>
            <a:off x="5638800" y="8382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625" y="2428875"/>
            <a:ext cx="8226425" cy="378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la valorizzazione del merito del personale docente è istituito presso il Ministero dell'istruzione, dell'università e della ricerca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apposito fondo, con lo stanziamento di euro 200 milioni annui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decorrere dall'anno 2016, ripartito a livello territoriale e tra le istituzioni scolastiche in proporzione alla dotazione organica dei docenti, considerando altresì i fattori di complessità delle istituzioni scolastiche e delle aree soggette a maggiore rischio educativo, con decreto del Ministro dell'istruzione, dell'università e della ricerca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13" y="1827213"/>
            <a:ext cx="4421187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126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063"/>
            <a:ext cx="548640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</a:p>
        </p:txBody>
      </p:sp>
      <p:sp>
        <p:nvSpPr>
          <p:cNvPr id="4" name="Down Arrow 3"/>
          <p:cNvSpPr/>
          <p:nvPr/>
        </p:nvSpPr>
        <p:spPr>
          <a:xfrm>
            <a:off x="2855913" y="1317625"/>
            <a:ext cx="420687" cy="4619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838200"/>
          </a:xfrm>
        </p:spPr>
        <p:txBody>
          <a:bodyPr/>
          <a:lstStyle/>
          <a:p>
            <a:r>
              <a:rPr lang="it-IT" dirty="0" smtClean="0"/>
              <a:t>Il Portale del Sistema Nazionale di Valutazione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pPr algn="ctr"/>
            <a:r>
              <a:rPr lang="it-IT" sz="2800" dirty="0">
                <a:hlinkClick r:id="rId2"/>
              </a:rPr>
              <a:t>http://www.istruzione.it/</a:t>
            </a:r>
            <a:r>
              <a:rPr lang="it-IT" sz="2800" dirty="0" err="1">
                <a:hlinkClick r:id="rId2"/>
              </a:rPr>
              <a:t>snv</a:t>
            </a:r>
            <a:r>
              <a:rPr lang="it-IT" sz="2800" dirty="0">
                <a:hlinkClick r:id="rId2"/>
              </a:rPr>
              <a:t>/</a:t>
            </a:r>
            <a:r>
              <a:rPr lang="it-IT" sz="2800" dirty="0" err="1">
                <a:hlinkClick r:id="rId2"/>
              </a:rPr>
              <a:t>index.shtml</a:t>
            </a:r>
            <a:endParaRPr lang="it-IT" sz="2800" dirty="0"/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pic>
        <p:nvPicPr>
          <p:cNvPr id="5" name="Picture 4" descr="C:\Users\damiano\Desktop\SNV_LOGO\Logo_Snv_AltaRes_Bit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350000" cy="123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4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2" cstate="print"/>
          <a:srcRect r="36111"/>
          <a:stretch>
            <a:fillRect/>
          </a:stretch>
        </p:blipFill>
        <p:spPr bwMode="auto">
          <a:xfrm>
            <a:off x="5638800" y="8382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57188" y="2786063"/>
            <a:ext cx="8226425" cy="267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dirigente scolastico,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dei criteri individuati dal comitato per la valutazione dei docenti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istituito ai sensi dell'articolo 11 del testo unico di cui al decreto legislativo 16 aprile 1994, n. 297, come sostituito dai commi da 126 a 128, assegna annualmente al personale docente una somma del fondo di cui al comma 126 sulla base di motivata valutazione.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13" y="1827213"/>
            <a:ext cx="4421187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063"/>
            <a:ext cx="548640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</a:p>
        </p:txBody>
      </p:sp>
      <p:sp>
        <p:nvSpPr>
          <p:cNvPr id="4" name="Down Arrow 3"/>
          <p:cNvSpPr/>
          <p:nvPr/>
        </p:nvSpPr>
        <p:spPr>
          <a:xfrm>
            <a:off x="2855913" y="1317625"/>
            <a:ext cx="420687" cy="4619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 cstate="print"/>
          <a:srcRect r="36111"/>
          <a:stretch>
            <a:fillRect/>
          </a:stretch>
        </p:blipFill>
        <p:spPr bwMode="auto">
          <a:xfrm>
            <a:off x="5638800" y="8382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57188" y="2928938"/>
            <a:ext cx="8226425" cy="2246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somma di cui al comma 126, definita bonus, è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destinata a valorizzare il merito del personale docente di ruolo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delle istituzioni scolastiche di ogni ordine e grado e ha natura di retribuzione accessoria.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13" y="1827213"/>
            <a:ext cx="4421187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063"/>
            <a:ext cx="548640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</a:p>
        </p:txBody>
      </p:sp>
      <p:sp>
        <p:nvSpPr>
          <p:cNvPr id="4" name="Down Arrow 3"/>
          <p:cNvSpPr/>
          <p:nvPr/>
        </p:nvSpPr>
        <p:spPr>
          <a:xfrm>
            <a:off x="2855913" y="1317625"/>
            <a:ext cx="420687" cy="4619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 cstate="print"/>
          <a:srcRect r="36111"/>
          <a:stretch>
            <a:fillRect/>
          </a:stretch>
        </p:blipFill>
        <p:spPr bwMode="auto">
          <a:xfrm>
            <a:off x="5638800" y="8382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625" y="2357438"/>
            <a:ext cx="8429625" cy="37861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comitato individua i criteri per la valorizzazione dei docenti</a:t>
            </a:r>
            <a:r>
              <a:rPr lang="it-IT" sz="16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qualità dell'insegnamento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 contributo al miglioramento dell'istituzione scolastica, nonché del successo formativo e scolastico degli studenti;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 dei risultati ottenuti dal docente o dal gruppo di docenti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relazione al potenziamento delle competenze degli alunni e dell'innovazione didattica e metodologica, nonché della collaborazione alla ricerca didattica, alla documentazione e alla diffusione di buone pratiche didattiche;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 delle responsabilità assunte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coordinamento organizzativo e didattico e nella formazione del personale.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comitato esprime altresì il proprio parere sul superamento del periodo di formazione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di prova per il personale docente ed educativo … 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13" y="1827213"/>
            <a:ext cx="4421187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129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063"/>
            <a:ext cx="548640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</a:p>
        </p:txBody>
      </p:sp>
      <p:sp>
        <p:nvSpPr>
          <p:cNvPr id="4" name="Down Arrow 3"/>
          <p:cNvSpPr/>
          <p:nvPr/>
        </p:nvSpPr>
        <p:spPr>
          <a:xfrm>
            <a:off x="2855913" y="1317625"/>
            <a:ext cx="420687" cy="4619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 cstate="print"/>
          <a:srcRect r="36111"/>
          <a:stretch>
            <a:fillRect/>
          </a:stretch>
        </p:blipFill>
        <p:spPr bwMode="auto">
          <a:xfrm>
            <a:off x="5638800" y="8382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79413" y="2427288"/>
            <a:ext cx="8407400" cy="3784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termine del triennio 2016-2018, gli Uffici scolastici regionali inviano al Ministero dell'istruzione, dell'università e della ricerca una relazione sui criteri adottati dalle istituzioni scolastiche per il riconoscimento del merito dei docenti … . Sulla base delle relazioni ricevute, un </a:t>
            </a:r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apposito Comitato tecnico scientifico nominato dal Ministro dell'istruzione, dell'università e della ricerca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previo confronto con le parti sociali e le rappresentanze professionali, predispone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linee guida per la valutazione del merito dei docenti a livello nazionale.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 linee guida sono riviste periodicamente, su indicazione del Ministero dell’Istruzione, dell’università e della ricerca sulla base delle evidenze che emergono dalle relazioni degli Uffici scolastici regionali. 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13" y="1827213"/>
            <a:ext cx="4421187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063"/>
            <a:ext cx="548640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</a:p>
        </p:txBody>
      </p:sp>
      <p:sp>
        <p:nvSpPr>
          <p:cNvPr id="4" name="Down Arrow 3"/>
          <p:cNvSpPr/>
          <p:nvPr/>
        </p:nvSpPr>
        <p:spPr>
          <a:xfrm>
            <a:off x="2855913" y="1317625"/>
            <a:ext cx="420687" cy="46196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sellaDiTesto 2"/>
          <p:cNvSpPr txBox="1">
            <a:spLocks noChangeArrowheads="1"/>
          </p:cNvSpPr>
          <p:nvPr/>
        </p:nvSpPr>
        <p:spPr bwMode="auto">
          <a:xfrm>
            <a:off x="571500" y="1785938"/>
            <a:ext cx="4910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600" b="1">
                <a:solidFill>
                  <a:srgbClr val="09883B"/>
                </a:solidFill>
                <a:latin typeface="Open Sans"/>
              </a:rPr>
              <a:t>Sistema Nazionale </a:t>
            </a:r>
          </a:p>
          <a:p>
            <a:pPr algn="r"/>
            <a:r>
              <a:rPr lang="it-IT" sz="3600" b="1">
                <a:solidFill>
                  <a:srgbClr val="09883B"/>
                </a:solidFill>
                <a:latin typeface="Open Sans"/>
              </a:rPr>
              <a:t>di Valutazione</a:t>
            </a:r>
          </a:p>
        </p:txBody>
      </p:sp>
      <p:sp>
        <p:nvSpPr>
          <p:cNvPr id="30722" name="Rettangolo 4"/>
          <p:cNvSpPr>
            <a:spLocks noChangeArrowheads="1"/>
          </p:cNvSpPr>
          <p:nvPr/>
        </p:nvSpPr>
        <p:spPr bwMode="auto">
          <a:xfrm>
            <a:off x="679450" y="3540125"/>
            <a:ext cx="749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600" b="1">
                <a:solidFill>
                  <a:srgbClr val="00823B"/>
                </a:solidFill>
                <a:latin typeface="Open Sans"/>
              </a:rPr>
              <a:t> </a:t>
            </a:r>
          </a:p>
          <a:p>
            <a:pPr algn="r"/>
            <a:r>
              <a:rPr lang="en-US" sz="4800" b="1">
                <a:solidFill>
                  <a:srgbClr val="00823B"/>
                </a:solidFill>
                <a:latin typeface="Open Sans"/>
              </a:rPr>
              <a:t>Distribuzione fondo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519113"/>
            <a:ext cx="8228013" cy="96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200" smtClean="0">
                <a:latin typeface="Open Sans"/>
              </a:rPr>
              <a:t>Fondo destinato al merito dei docenti</a:t>
            </a:r>
            <a:endParaRPr lang="en-US" sz="320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522288" y="3500438"/>
            <a:ext cx="7793037" cy="266541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1600" i="1" dirty="0" smtClean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b="1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Fonti</a:t>
            </a:r>
            <a: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  <a: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lunni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 disabilità:  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organico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 fatto al 30/10/2015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  <a: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 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alunni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 cittadinanza non italiana per scuola dell’infanzia: 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rilevazioni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sulle scuole a.s. 2014/15;</a:t>
            </a:r>
            <a: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 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alunni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 cittadinanza non italiana per scuola primaria, secondaria di I e II grado: a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nagrafe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degli alunni a.s. 2015/16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 alunni e classi: organico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 fatto al 30/10/2015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en-US" sz="16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 </a:t>
            </a:r>
            <a:r>
              <a:rPr lang="en-US" sz="1600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</a:t>
            </a:r>
            <a:r>
              <a:rPr lang="en-US" sz="1600" dirty="0" err="1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lenco</a:t>
            </a:r>
            <a:r>
              <a:rPr lang="en-US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comuni montani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 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 piccole </a:t>
            </a:r>
            <a:r>
              <a:rPr lang="it-IT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isole: dati ISTAT al </a:t>
            </a:r>
            <a:r>
              <a:rPr lang="it-IT" sz="16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30/01/2015;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4"/>
          </p:nvPr>
        </p:nvSpPr>
        <p:spPr>
          <a:xfrm>
            <a:off x="511175" y="1549400"/>
            <a:ext cx="7734300" cy="1735138"/>
          </a:xfrm>
          <a:solidFill>
            <a:schemeClr val="tx2"/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</a:t>
            </a: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L’80% 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viene 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suddiviso sulla base del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personale di ruolo in 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servizio</a:t>
            </a: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20%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viene 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suddiviso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degli 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indicatori relativi a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lunni disabili, 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lunni con cittadinanza non italiana,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omplessità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</a:t>
            </a:r>
            <a:r>
              <a:rPr lang="it-IT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territorio, numero medio di alunni per classe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748" name="Slide Number Placeholder 18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6F9A2-10E3-4470-BD30-6AFFC17054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57200" y="1065213"/>
            <a:ext cx="77866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it-IT">
                <a:latin typeface="Open Sans"/>
              </a:rPr>
              <a:t>Ripartizione tra le istituzioni scolastiche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19113"/>
            <a:ext cx="8228013" cy="449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Fondo </a:t>
            </a:r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destinato al merito dei </a:t>
            </a:r>
            <a:r>
              <a:rPr lang="it-IT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docenti</a:t>
            </a:r>
            <a:endParaRPr lang="en-US" sz="3200" dirty="0"/>
          </a:p>
        </p:txBody>
      </p:sp>
      <p:sp>
        <p:nvSpPr>
          <p:cNvPr id="33794" name="Text Placeholder 2"/>
          <p:cNvSpPr>
            <a:spLocks noGrp="1"/>
          </p:cNvSpPr>
          <p:nvPr>
            <p:ph type="body" sz="half" idx="2"/>
          </p:nvPr>
        </p:nvSpPr>
        <p:spPr>
          <a:xfrm>
            <a:off x="250825" y="1222375"/>
            <a:ext cx="8434388" cy="665163"/>
          </a:xfrm>
          <a:solidFill>
            <a:schemeClr val="tx2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z="1400" i="1" smtClean="0">
              <a:latin typeface="Open Sans"/>
            </a:endParaRPr>
          </a:p>
          <a:p>
            <a:pPr algn="ctr">
              <a:spcBef>
                <a:spcPct val="0"/>
              </a:spcBef>
            </a:pPr>
            <a:r>
              <a:rPr lang="en-US" i="1" smtClean="0">
                <a:latin typeface="Open Sans"/>
              </a:rPr>
              <a:t>Distribuzione delle istituzioni scolastiche per importo calcolato </a:t>
            </a:r>
          </a:p>
          <a:p>
            <a:pPr>
              <a:spcBef>
                <a:spcPct val="0"/>
              </a:spcBef>
            </a:pPr>
            <a:endParaRPr lang="it-IT" sz="1400" i="1" smtClean="0">
              <a:latin typeface="Open Sans"/>
            </a:endParaRPr>
          </a:p>
          <a:p>
            <a:pPr>
              <a:spcBef>
                <a:spcPct val="0"/>
              </a:spcBef>
            </a:pPr>
            <a:endParaRPr lang="it-IT" sz="1400" i="1" smtClean="0">
              <a:latin typeface="Open Sans"/>
            </a:endParaRPr>
          </a:p>
        </p:txBody>
      </p:sp>
      <p:sp>
        <p:nvSpPr>
          <p:cNvPr id="33795" name="Slide Number Placeholder 18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FBD4A-B954-40B1-9D24-B8174C52F34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  <p:sp>
        <p:nvSpPr>
          <p:cNvPr id="33796" name="TextBox 17"/>
          <p:cNvSpPr txBox="1">
            <a:spLocks noChangeArrowheads="1"/>
          </p:cNvSpPr>
          <p:nvPr/>
        </p:nvSpPr>
        <p:spPr bwMode="auto">
          <a:xfrm>
            <a:off x="457200" y="1065213"/>
            <a:ext cx="54562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it-IT"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51520" y="1988840"/>
          <a:ext cx="7416824" cy="438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8" name="CasellaDiTesto 1"/>
          <p:cNvSpPr txBox="1">
            <a:spLocks noChangeArrowheads="1"/>
          </p:cNvSpPr>
          <p:nvPr/>
        </p:nvSpPr>
        <p:spPr bwMode="auto">
          <a:xfrm>
            <a:off x="7092950" y="2276475"/>
            <a:ext cx="1749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it-IT" sz="2000">
                <a:latin typeface="Calibri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it-IT" sz="2000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 importo medio : € 23.507</a:t>
            </a:r>
          </a:p>
          <a:p>
            <a:pPr>
              <a:lnSpc>
                <a:spcPct val="90000"/>
              </a:lnSpc>
            </a:pPr>
            <a:endParaRPr lang="it-IT" sz="2000" i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it-IT" sz="2000" i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 classe modale : € 21.500 |</a:t>
            </a: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€ 22.000 </a:t>
            </a:r>
          </a:p>
          <a:p>
            <a:pPr>
              <a:lnSpc>
                <a:spcPct val="90000"/>
              </a:lnSpc>
            </a:pPr>
            <a:endParaRPr lang="it-IT" sz="2000" i="1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000" i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sellaDiTesto 2"/>
          <p:cNvSpPr txBox="1">
            <a:spLocks noChangeArrowheads="1"/>
          </p:cNvSpPr>
          <p:nvPr/>
        </p:nvSpPr>
        <p:spPr bwMode="auto">
          <a:xfrm>
            <a:off x="571500" y="1785938"/>
            <a:ext cx="4910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600" b="1">
                <a:solidFill>
                  <a:srgbClr val="09883B"/>
                </a:solidFill>
                <a:latin typeface="Open Sans"/>
              </a:rPr>
              <a:t>Sistema Nazionale </a:t>
            </a:r>
          </a:p>
          <a:p>
            <a:pPr algn="r"/>
            <a:r>
              <a:rPr lang="it-IT" sz="3600" b="1">
                <a:solidFill>
                  <a:srgbClr val="09883B"/>
                </a:solidFill>
                <a:latin typeface="Open Sans"/>
              </a:rPr>
              <a:t>di Valutazione</a:t>
            </a:r>
          </a:p>
        </p:txBody>
      </p:sp>
      <p:sp>
        <p:nvSpPr>
          <p:cNvPr id="35842" name="Rettangolo 4"/>
          <p:cNvSpPr>
            <a:spLocks noChangeArrowheads="1"/>
          </p:cNvSpPr>
          <p:nvPr/>
        </p:nvSpPr>
        <p:spPr bwMode="auto">
          <a:xfrm>
            <a:off x="679450" y="3540125"/>
            <a:ext cx="7407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3600" b="1">
                <a:solidFill>
                  <a:srgbClr val="00823B"/>
                </a:solidFill>
                <a:latin typeface="Open Sans"/>
              </a:rPr>
              <a:t> </a:t>
            </a:r>
          </a:p>
          <a:p>
            <a:pPr algn="r"/>
            <a:r>
              <a:rPr lang="it-IT" sz="4800" b="1">
                <a:solidFill>
                  <a:srgbClr val="00823B"/>
                </a:solidFill>
                <a:latin typeface="Open Sans"/>
              </a:rPr>
              <a:t>Il monitoraggio</a:t>
            </a:r>
            <a:endParaRPr lang="en-US" sz="4800" b="1">
              <a:solidFill>
                <a:srgbClr val="00823B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73826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smtClean="0">
                <a:solidFill>
                  <a:srgbClr val="00206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Il monitoraggio: n. 3 schede di rilevazione</a:t>
            </a:r>
            <a:r>
              <a:rPr lang="en-US" altLang="it-IT" b="1" dirty="0" smtClean="0">
                <a:solidFill>
                  <a:srgbClr val="00206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/>
            </a:r>
            <a:br>
              <a:rPr lang="en-US" altLang="it-IT" b="1" dirty="0" smtClean="0">
                <a:solidFill>
                  <a:srgbClr val="00206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562101"/>
            <a:ext cx="8405564" cy="4906964"/>
          </a:xfrm>
        </p:spPr>
        <p:txBody>
          <a:bodyPr/>
          <a:lstStyle/>
          <a:p>
            <a:r>
              <a:rPr lang="it-IT" sz="2800" dirty="0" smtClean="0">
                <a:solidFill>
                  <a:srgbClr val="002060"/>
                </a:solidFill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le modalità di costituzione dei comitati di valutazione</a:t>
            </a:r>
          </a:p>
          <a:p>
            <a:pPr marL="457200" indent="-457200">
              <a:buFont typeface="+mj-lt"/>
              <a:buAutoNum type="arabicPeriod"/>
            </a:pPr>
            <a:endParaRPr lang="it-IT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la definizione dei criteri per la valorizzazione del merito</a:t>
            </a:r>
          </a:p>
          <a:p>
            <a:pPr marL="457200" indent="-457200">
              <a:buFont typeface="+mj-lt"/>
              <a:buAutoNum type="arabicPeriod"/>
            </a:pPr>
            <a:endParaRPr lang="it-IT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>
                <a:solidFill>
                  <a:srgbClr val="002060"/>
                </a:solidFill>
              </a:rPr>
              <a:t>le modalità di distribuzione del cosiddetto bonus</a:t>
            </a:r>
          </a:p>
          <a:p>
            <a:pPr marL="457200" indent="-457200"/>
            <a:endParaRPr lang="it-IT" sz="2800" dirty="0" smtClean="0">
              <a:solidFill>
                <a:srgbClr val="002060"/>
              </a:solidFill>
            </a:endParaRPr>
          </a:p>
          <a:p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afico 3"/>
          <p:cNvGraphicFramePr>
            <a:graphicFrameLocks/>
          </p:cNvGraphicFramePr>
          <p:nvPr/>
        </p:nvGraphicFramePr>
        <p:xfrm>
          <a:off x="4424365" y="2649537"/>
          <a:ext cx="4706937" cy="263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4829243" imgH="2705190" progId="Excel.Sheet.8">
                  <p:embed/>
                </p:oleObj>
              </mc:Choice>
              <mc:Fallback>
                <p:oleObj name="Chart" r:id="rId5" imgW="4829243" imgH="27051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5" y="2649537"/>
                        <a:ext cx="4706937" cy="2635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É stato istituito il Comitato </a:t>
            </a:r>
            <a:b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</a:br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per la valorizzazione dei docenti?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1" y="1267548"/>
          <a:ext cx="5114924" cy="4968149"/>
        </p:xfrm>
        <a:graphic>
          <a:graphicData uri="http://schemas.openxmlformats.org/drawingml/2006/table">
            <a:tbl>
              <a:tblPr/>
              <a:tblGrid>
                <a:gridCol w="1509323"/>
                <a:gridCol w="670809"/>
                <a:gridCol w="1157739"/>
                <a:gridCol w="1777053"/>
              </a:tblGrid>
              <a:tr h="381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Istituti che hanno inviato la Scheda 1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2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320" name="TextBox 1"/>
          <p:cNvSpPr txBox="1">
            <a:spLocks noChangeArrowheads="1"/>
          </p:cNvSpPr>
          <p:nvPr/>
        </p:nvSpPr>
        <p:spPr bwMode="auto">
          <a:xfrm>
            <a:off x="5634038" y="1939926"/>
            <a:ext cx="3357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% istituti che hanno istituito o meno il Comitato per la valorizzazione</a:t>
            </a:r>
          </a:p>
        </p:txBody>
      </p:sp>
    </p:spTree>
    <p:extLst>
      <p:ext uri="{BB962C8B-B14F-4D97-AF65-F5344CB8AC3E}">
        <p14:creationId xmlns:p14="http://schemas.microsoft.com/office/powerpoint/2010/main" val="15575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481" y="241886"/>
            <a:ext cx="6629400" cy="838200"/>
          </a:xfrm>
        </p:spPr>
        <p:txBody>
          <a:bodyPr/>
          <a:lstStyle/>
          <a:p>
            <a:r>
              <a:rPr lang="it-IT" smtClean="0"/>
              <a:t>Il disegno generale </a:t>
            </a:r>
            <a:r>
              <a:rPr lang="it-IT"/>
              <a:t>di riferimento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290" y="1016731"/>
            <a:ext cx="8443420" cy="4889869"/>
            <a:chOff x="-117254" y="0"/>
            <a:chExt cx="8443420" cy="4824536"/>
          </a:xfrm>
          <a:solidFill>
            <a:schemeClr val="accent6">
              <a:lumMod val="5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-117254" y="0"/>
              <a:ext cx="8443420" cy="48245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4"/>
            <p:cNvSpPr/>
            <p:nvPr/>
          </p:nvSpPr>
          <p:spPr>
            <a:xfrm>
              <a:off x="2924065" y="241226"/>
              <a:ext cx="2360780" cy="723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Contesto e risorse</a:t>
              </a:r>
              <a:endParaRPr lang="it-IT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1115" y="1981639"/>
            <a:ext cx="7061769" cy="3911894"/>
            <a:chOff x="573571" y="964907"/>
            <a:chExt cx="7061769" cy="3859628"/>
          </a:xfrm>
          <a:solidFill>
            <a:srgbClr val="FBED97"/>
          </a:solidFill>
        </p:grpSpPr>
        <p:sp>
          <p:nvSpPr>
            <p:cNvPr id="14" name="Oval 13"/>
            <p:cNvSpPr/>
            <p:nvPr/>
          </p:nvSpPr>
          <p:spPr>
            <a:xfrm>
              <a:off x="573571" y="964907"/>
              <a:ext cx="7061769" cy="3859628"/>
            </a:xfrm>
            <a:prstGeom prst="ellipse">
              <a:avLst/>
            </a:prstGeom>
            <a:solidFill>
              <a:srgbClr val="FBED97"/>
            </a:solidFill>
            <a:ln>
              <a:solidFill>
                <a:srgbClr val="E3931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6"/>
            <p:cNvSpPr/>
            <p:nvPr/>
          </p:nvSpPr>
          <p:spPr>
            <a:xfrm>
              <a:off x="2870410" y="1196484"/>
              <a:ext cx="2681845" cy="694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Ambiente organizzativo</a:t>
              </a:r>
              <a:endParaRPr lang="it-IT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6506" y="2946546"/>
            <a:ext cx="4451966" cy="2933921"/>
            <a:chOff x="1858962" y="1929814"/>
            <a:chExt cx="4451966" cy="2894721"/>
          </a:xfrm>
        </p:grpSpPr>
        <p:sp>
          <p:nvSpPr>
            <p:cNvPr id="12" name="Oval 11"/>
            <p:cNvSpPr/>
            <p:nvPr/>
          </p:nvSpPr>
          <p:spPr>
            <a:xfrm>
              <a:off x="1858962" y="1929814"/>
              <a:ext cx="4451966" cy="2894721"/>
            </a:xfrm>
            <a:prstGeom prst="ellipse">
              <a:avLst/>
            </a:prstGeom>
            <a:grpFill/>
            <a:ln>
              <a:solidFill>
                <a:srgbClr val="E3931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8"/>
            <p:cNvSpPr/>
            <p:nvPr/>
          </p:nvSpPr>
          <p:spPr>
            <a:xfrm>
              <a:off x="3047637" y="2146918"/>
              <a:ext cx="2074616" cy="651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Pratiche educative e didattiche</a:t>
              </a:r>
              <a:endParaRPr lang="it-IT" sz="18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32965" y="3911452"/>
            <a:ext cx="2261781" cy="1955947"/>
            <a:chOff x="2965421" y="2894721"/>
            <a:chExt cx="2261781" cy="1929814"/>
          </a:xfrm>
        </p:grpSpPr>
        <p:sp>
          <p:nvSpPr>
            <p:cNvPr id="10" name="Oval 9"/>
            <p:cNvSpPr/>
            <p:nvPr/>
          </p:nvSpPr>
          <p:spPr>
            <a:xfrm>
              <a:off x="2965421" y="2894721"/>
              <a:ext cx="2261781" cy="19298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96651" y="3377175"/>
              <a:ext cx="1599320" cy="9649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Esiti formati ed educativi</a:t>
              </a:r>
              <a:endParaRPr lang="it-IT" sz="2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4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76200" y="228600"/>
            <a:ext cx="6324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Declinazione</a:t>
            </a:r>
            <a:r>
              <a:rPr lang="it-IT" altLang="en-US" sz="1800" smtClean="0">
                <a:latin typeface="Open Sans" charset="0"/>
                <a:ea typeface="Open Sans" charset="0"/>
                <a:cs typeface="Open Sans" charset="0"/>
              </a:rPr>
              <a:t> dei criteri per la valorizzazione dei docenti</a:t>
            </a:r>
            <a:endParaRPr lang="it-IT" altLang="en-US" sz="2400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8425" y="787400"/>
          <a:ext cx="4473575" cy="5586059"/>
        </p:xfrm>
        <a:graphic>
          <a:graphicData uri="http://schemas.openxmlformats.org/drawingml/2006/table">
            <a:tbl>
              <a:tblPr/>
              <a:tblGrid>
                <a:gridCol w="838384"/>
                <a:gridCol w="519313"/>
                <a:gridCol w="519313"/>
                <a:gridCol w="519313"/>
                <a:gridCol w="519313"/>
                <a:gridCol w="519313"/>
                <a:gridCol w="519313"/>
                <a:gridCol w="519313"/>
              </a:tblGrid>
              <a:tr h="670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b) 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b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Comma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Comma</a:t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b)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Comma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636" marR="5636" marT="563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67250" y="3187701"/>
            <a:ext cx="4476750" cy="3060700"/>
          </a:xfrm>
          <a:prstGeom prst="rect">
            <a:avLst/>
          </a:prstGeom>
          <a:solidFill>
            <a:srgbClr val="F1F5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1050" dirty="0" smtClean="0"/>
              <a:t>Il comitato individua i criteri per la valorizzazione dei docenti sulla base:</a:t>
            </a:r>
          </a:p>
          <a:p>
            <a:pPr fontAlgn="auto">
              <a:spcAft>
                <a:spcPts val="0"/>
              </a:spcAft>
              <a:defRPr/>
            </a:pPr>
            <a:endParaRPr lang="it-IT" sz="1050" dirty="0" smtClean="0"/>
          </a:p>
          <a:p>
            <a:pPr marL="228600" indent="-228600" fontAlgn="auto">
              <a:spcAft>
                <a:spcPts val="0"/>
              </a:spcAft>
              <a:buFontTx/>
              <a:buAutoNum type="alphaLcParenR"/>
              <a:defRPr/>
            </a:pPr>
            <a:r>
              <a:rPr lang="it-IT" sz="1050" dirty="0" smtClean="0"/>
              <a:t>della qualità dell’insegnamento e del contributo al miglioramento dell’istituzione scolastica, nonchè del successo formativo e scolastico degli studenti</a:t>
            </a:r>
          </a:p>
          <a:p>
            <a:pPr marL="228600" indent="-228600" fontAlgn="auto">
              <a:spcAft>
                <a:spcPts val="0"/>
              </a:spcAft>
              <a:buFontTx/>
              <a:buAutoNum type="alphaLcParenR"/>
              <a:defRPr/>
            </a:pPr>
            <a:endParaRPr lang="it-IT" sz="1050" dirty="0" smtClean="0"/>
          </a:p>
          <a:p>
            <a:pPr marL="228600" indent="-228600" fontAlgn="auto">
              <a:spcAft>
                <a:spcPts val="0"/>
              </a:spcAft>
              <a:buFontTx/>
              <a:buAutoNum type="alphaLcParenR"/>
              <a:defRPr/>
            </a:pPr>
            <a:r>
              <a:rPr lang="it-IT" sz="1050" dirty="0" smtClean="0"/>
              <a:t>dei risultati ottenuti dal docente o dal gruppo di docenti in relazione al potenziamento delle competenze degli alunni e dell’innovazione didattica e metodologica, nonchè della collaborazione alla ricerca didattica, alla documentazione e alla diffusione di buone pratiche didattiche</a:t>
            </a:r>
          </a:p>
          <a:p>
            <a:pPr marL="228600" indent="-228600" fontAlgn="auto">
              <a:spcAft>
                <a:spcPts val="0"/>
              </a:spcAft>
              <a:buFontTx/>
              <a:buAutoNum type="alphaLcParenR"/>
              <a:defRPr/>
            </a:pPr>
            <a:endParaRPr lang="it-IT" sz="1050" dirty="0" smtClean="0"/>
          </a:p>
          <a:p>
            <a:pPr marL="228600" indent="-228600" fontAlgn="auto">
              <a:spcAft>
                <a:spcPts val="0"/>
              </a:spcAft>
              <a:buFontTx/>
              <a:buAutoNum type="alphaLcParenR"/>
              <a:defRPr/>
            </a:pPr>
            <a:r>
              <a:rPr lang="it-IT" sz="1050" dirty="0" smtClean="0"/>
              <a:t>delle responsabilità assunte nel coordinamento organizzativo e didattico e nella formazione del personale</a:t>
            </a:r>
          </a:p>
          <a:p>
            <a:pPr fontAlgn="auto">
              <a:spcAft>
                <a:spcPts val="0"/>
              </a:spcAft>
              <a:defRPr/>
            </a:pPr>
            <a:endParaRPr lang="it-IT" sz="1050" dirty="0"/>
          </a:p>
          <a:p>
            <a:pPr fontAlgn="auto">
              <a:spcAft>
                <a:spcPts val="0"/>
              </a:spcAft>
              <a:defRPr/>
            </a:pPr>
            <a:endParaRPr lang="it-IT" sz="1050" dirty="0"/>
          </a:p>
        </p:txBody>
      </p:sp>
      <p:graphicFrame>
        <p:nvGraphicFramePr>
          <p:cNvPr id="19640" name="Chart 6"/>
          <p:cNvGraphicFramePr>
            <a:graphicFrameLocks/>
          </p:cNvGraphicFramePr>
          <p:nvPr/>
        </p:nvGraphicFramePr>
        <p:xfrm>
          <a:off x="3048000" y="685801"/>
          <a:ext cx="7221538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5" imgW="5810385" imgH="2381160" progId="Excel.Sheet.8">
                  <p:embed/>
                </p:oleObj>
              </mc:Choice>
              <mc:Fallback>
                <p:oleObj name="Chart" r:id="rId5" imgW="5810385" imgH="23811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85801"/>
                        <a:ext cx="7221538" cy="295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4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Il Comitato ha assegnato pesi diversi ai criteri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987425"/>
          <a:ext cx="2971800" cy="5184782"/>
        </p:xfrm>
        <a:graphic>
          <a:graphicData uri="http://schemas.openxmlformats.org/drawingml/2006/table">
            <a:tbl>
              <a:tblPr/>
              <a:tblGrid>
                <a:gridCol w="1229376"/>
                <a:gridCol w="1742424"/>
              </a:tblGrid>
              <a:tr h="554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istituti che hanno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assegnato pesi diversi</a:t>
                      </a:r>
                    </a:p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 criteri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636" marR="5636" marT="563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67" name="TextBox 1"/>
          <p:cNvSpPr txBox="1">
            <a:spLocks noChangeArrowheads="1"/>
          </p:cNvSpPr>
          <p:nvPr/>
        </p:nvSpPr>
        <p:spPr bwMode="auto">
          <a:xfrm>
            <a:off x="4038600" y="1638301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en-US" sz="1600"/>
              <a:t>% istituti che hanno assegnato pesi diversi ai criteri</a:t>
            </a:r>
            <a:endParaRPr lang="en-US" altLang="en-US" sz="1600"/>
          </a:p>
        </p:txBody>
      </p:sp>
      <p:graphicFrame>
        <p:nvGraphicFramePr>
          <p:cNvPr id="21568" name="Chart 8"/>
          <p:cNvGraphicFramePr>
            <a:graphicFrameLocks/>
          </p:cNvGraphicFramePr>
          <p:nvPr/>
        </p:nvGraphicFramePr>
        <p:xfrm>
          <a:off x="3149600" y="2244726"/>
          <a:ext cx="619760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5" imgW="6206266" imgH="4170025" progId="Excel.Sheet.8">
                  <p:embed/>
                </p:oleObj>
              </mc:Choice>
              <mc:Fallback>
                <p:oleObj name="Chart" r:id="rId5" imgW="6206266" imgH="41700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244726"/>
                        <a:ext cx="6197600" cy="350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032738" y="2320681"/>
          <a:ext cx="4425462" cy="343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85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8600" y="176213"/>
            <a:ext cx="6781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Il Comitato ha allegato documenti per definire </a:t>
            </a:r>
            <a:b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</a:br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le proprie scelte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047749"/>
          <a:ext cx="2895600" cy="5048250"/>
        </p:xfrm>
        <a:graphic>
          <a:graphicData uri="http://schemas.openxmlformats.org/drawingml/2006/table">
            <a:tbl>
              <a:tblPr/>
              <a:tblGrid>
                <a:gridCol w="1197854"/>
                <a:gridCol w="1697746"/>
              </a:tblGrid>
              <a:tr h="554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istituti che hanno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allegato documenti per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definire le scelte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15" name="Chart 6"/>
          <p:cNvGraphicFramePr>
            <a:graphicFrameLocks/>
          </p:cNvGraphicFramePr>
          <p:nvPr/>
        </p:nvGraphicFramePr>
        <p:xfrm>
          <a:off x="3883025" y="2462213"/>
          <a:ext cx="4375150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5" imgW="3657600" imgH="2838360" progId="Excel.Sheet.8">
                  <p:embed/>
                </p:oleObj>
              </mc:Choice>
              <mc:Fallback>
                <p:oleObj name="Chart" r:id="rId5" imgW="3657600" imgH="28383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2462213"/>
                        <a:ext cx="4375150" cy="338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16" name="TextBox 1"/>
          <p:cNvSpPr txBox="1">
            <a:spLocks noChangeArrowheads="1"/>
          </p:cNvSpPr>
          <p:nvPr/>
        </p:nvSpPr>
        <p:spPr bwMode="auto">
          <a:xfrm>
            <a:off x="4038600" y="1824039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en-US" sz="1600"/>
              <a:t>% istituti che hanno allegato documenti per la definizione delle scelte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7102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Scelte adottate dal Comitato </a:t>
            </a:r>
            <a:b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</a:br>
            <a:r>
              <a:rPr lang="it-IT" altLang="en-US" sz="2000" i="1" smtClean="0">
                <a:latin typeface="Open Sans" charset="0"/>
                <a:ea typeface="Open Sans" charset="0"/>
                <a:cs typeface="Open Sans" charset="0"/>
              </a:rPr>
              <a:t>a maggioranza </a:t>
            </a:r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o </a:t>
            </a:r>
            <a:r>
              <a:rPr lang="it-IT" altLang="en-US" sz="2000" i="1" smtClean="0">
                <a:latin typeface="Open Sans" charset="0"/>
                <a:ea typeface="Open Sans" charset="0"/>
                <a:cs typeface="Open Sans" charset="0"/>
              </a:rPr>
              <a:t>all’unanimità</a:t>
            </a:r>
            <a:endParaRPr lang="it-IT" altLang="en-US" i="1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108077"/>
          <a:ext cx="3276600" cy="5140330"/>
        </p:xfrm>
        <a:graphic>
          <a:graphicData uri="http://schemas.openxmlformats.org/drawingml/2006/table">
            <a:tbl>
              <a:tblPr/>
              <a:tblGrid>
                <a:gridCol w="990600"/>
                <a:gridCol w="1142698"/>
                <a:gridCol w="1143302"/>
              </a:tblGrid>
              <a:tr h="459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maggioranza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unanimità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365" marR="5365" marT="53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83" name="TextBox 1"/>
          <p:cNvSpPr txBox="1">
            <a:spLocks noChangeArrowheads="1"/>
          </p:cNvSpPr>
          <p:nvPr/>
        </p:nvSpPr>
        <p:spPr bwMode="auto">
          <a:xfrm>
            <a:off x="4038600" y="1824039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en-US" sz="1600"/>
              <a:t>% istituti per cui le scelte del Comitato sono state adottate a maggioranza o all'unanimità</a:t>
            </a:r>
            <a:endParaRPr lang="en-US" altLang="en-US" sz="1600"/>
          </a:p>
        </p:txBody>
      </p:sp>
      <p:graphicFrame>
        <p:nvGraphicFramePr>
          <p:cNvPr id="25684" name="Chart 5"/>
          <p:cNvGraphicFramePr>
            <a:graphicFrameLocks/>
          </p:cNvGraphicFramePr>
          <p:nvPr/>
        </p:nvGraphicFramePr>
        <p:xfrm>
          <a:off x="3832225" y="2054226"/>
          <a:ext cx="5160963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5" imgW="4848157" imgH="4152810" progId="Excel.Sheet.8">
                  <p:embed/>
                </p:oleObj>
              </mc:Choice>
              <mc:Fallback>
                <p:oleObj name="Chart" r:id="rId5" imgW="4848157" imgH="41528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2054226"/>
                        <a:ext cx="5160963" cy="442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2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A quanti docenti è stato assegnato il bonus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3795" name="Chart 4"/>
          <p:cNvGraphicFramePr>
            <a:graphicFrameLocks/>
          </p:cNvGraphicFramePr>
          <p:nvPr/>
        </p:nvGraphicFramePr>
        <p:xfrm>
          <a:off x="0" y="989013"/>
          <a:ext cx="5943600" cy="541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5" imgW="5505585" imgH="4486275" progId="Excel.Sheet.8">
                  <p:embed/>
                </p:oleObj>
              </mc:Choice>
              <mc:Fallback>
                <p:oleObj name="Chart" r:id="rId5" imgW="5505585" imgH="44862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9013"/>
                        <a:ext cx="5943600" cy="541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itle 1"/>
          <p:cNvSpPr txBox="1">
            <a:spLocks/>
          </p:cNvSpPr>
          <p:nvPr/>
        </p:nvSpPr>
        <p:spPr bwMode="auto">
          <a:xfrm>
            <a:off x="400050" y="685801"/>
            <a:ext cx="5162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1600">
                <a:latin typeface="Open Sans" charset="0"/>
                <a:ea typeface="Open Sans" charset="0"/>
                <a:cs typeface="Open Sans" charset="0"/>
              </a:rPr>
              <a:t>% docenti a cui gli istituti hanno assegnato il bonus</a:t>
            </a:r>
          </a:p>
          <a:p>
            <a:pPr eaLnBrk="1" hangingPunct="1"/>
            <a:endParaRPr lang="it-IT" altLang="en-US" sz="160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3797" name="Grafico 3"/>
          <p:cNvGraphicFramePr>
            <a:graphicFrameLocks/>
          </p:cNvGraphicFramePr>
          <p:nvPr/>
        </p:nvGraphicFramePr>
        <p:xfrm>
          <a:off x="5710238" y="2138363"/>
          <a:ext cx="3357562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8" imgW="4248285" imgH="3248115" progId="Excel.Sheet.8">
                  <p:embed/>
                </p:oleObj>
              </mc:Choice>
              <mc:Fallback>
                <p:oleObj name="Chart" r:id="rId8" imgW="4248285" imgH="32481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2138363"/>
                        <a:ext cx="3357562" cy="389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itle 1"/>
          <p:cNvSpPr txBox="1">
            <a:spLocks/>
          </p:cNvSpPr>
          <p:nvPr/>
        </p:nvSpPr>
        <p:spPr bwMode="auto">
          <a:xfrm>
            <a:off x="6429377" y="1257302"/>
            <a:ext cx="246697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1600">
                <a:latin typeface="Open Sans" charset="0"/>
                <a:ea typeface="Open Sans" charset="0"/>
                <a:cs typeface="Open Sans" charset="0"/>
              </a:rPr>
              <a:t>Numero docenti a cui gli istituti hanno assegnato il bonus</a:t>
            </a:r>
          </a:p>
          <a:p>
            <a:pPr eaLnBrk="1" hangingPunct="1"/>
            <a:endParaRPr lang="it-IT" altLang="en-US" sz="160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/>
          </p:cNvSpPr>
          <p:nvPr/>
        </p:nvSpPr>
        <p:spPr bwMode="auto">
          <a:xfrm>
            <a:off x="2286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000">
                <a:solidFill>
                  <a:srgbClr val="4578AD"/>
                </a:solidFill>
                <a:latin typeface="Open Sans" charset="0"/>
                <a:ea typeface="Open Sans" charset="0"/>
                <a:cs typeface="Open Sans" charset="0"/>
              </a:rPr>
              <a:t>A quanti docenti è stato assegnato il bonus</a:t>
            </a:r>
            <a:endParaRPr lang="it-IT" altLang="en-US" sz="2800">
              <a:solidFill>
                <a:srgbClr val="4578A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smtClean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en-US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2400" y="609600"/>
          <a:ext cx="8991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60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Documentazione acquisita prima dell’assegnazione del bonus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066801"/>
          <a:ext cx="3124200" cy="5251094"/>
        </p:xfrm>
        <a:graphic>
          <a:graphicData uri="http://schemas.openxmlformats.org/drawingml/2006/table">
            <a:tbl>
              <a:tblPr/>
              <a:tblGrid>
                <a:gridCol w="1292421"/>
                <a:gridCol w="1831779"/>
              </a:tblGrid>
              <a:tr h="554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istituti che hanno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acquisito documentazione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636" marR="5636" marT="563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143" name="Chart 4"/>
          <p:cNvGraphicFramePr>
            <a:graphicFrameLocks/>
          </p:cNvGraphicFramePr>
          <p:nvPr/>
        </p:nvGraphicFramePr>
        <p:xfrm>
          <a:off x="3886200" y="2286000"/>
          <a:ext cx="45989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art" r:id="rId5" imgW="4057785" imgH="3038385" progId="Excel.Sheet.8">
                  <p:embed/>
                </p:oleObj>
              </mc:Choice>
              <mc:Fallback>
                <p:oleObj name="Chart" r:id="rId5" imgW="4057785" imgH="30383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86000"/>
                        <a:ext cx="4598988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44" name="TextBox 1"/>
          <p:cNvSpPr txBox="1">
            <a:spLocks noChangeArrowheads="1"/>
          </p:cNvSpPr>
          <p:nvPr/>
        </p:nvSpPr>
        <p:spPr bwMode="auto">
          <a:xfrm>
            <a:off x="3975100" y="1905000"/>
            <a:ext cx="4487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% istituti per documentazione acquisita</a:t>
            </a:r>
          </a:p>
        </p:txBody>
      </p:sp>
    </p:spTree>
    <p:extLst>
      <p:ext uri="{BB962C8B-B14F-4D97-AF65-F5344CB8AC3E}">
        <p14:creationId xmlns:p14="http://schemas.microsoft.com/office/powerpoint/2010/main" val="15304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afico 3"/>
          <p:cNvGraphicFramePr>
            <a:graphicFrameLocks/>
          </p:cNvGraphicFramePr>
          <p:nvPr/>
        </p:nvGraphicFramePr>
        <p:xfrm>
          <a:off x="4652965" y="2662239"/>
          <a:ext cx="4491037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hart" r:id="rId5" imgW="4819785" imgH="3591015" progId="Excel.Sheet.8">
                  <p:embed/>
                </p:oleObj>
              </mc:Choice>
              <mc:Fallback>
                <p:oleObj name="Chart" r:id="rId5" imgW="4819785" imgH="35910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5" y="2662239"/>
                        <a:ext cx="4491037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In che modo il dirigente ha definito entità e criteri quantitativi per il bonus da corrispondere?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055689"/>
          <a:ext cx="4876800" cy="5192708"/>
        </p:xfrm>
        <a:graphic>
          <a:graphicData uri="http://schemas.openxmlformats.org/drawingml/2006/table">
            <a:tbl>
              <a:tblPr/>
              <a:tblGrid>
                <a:gridCol w="1256839"/>
                <a:gridCol w="1099735"/>
                <a:gridCol w="1099735"/>
                <a:gridCol w="1420491"/>
              </a:tblGrid>
              <a:tr h="5545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Uguale per tutti i docenti individuati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Differenziato per i docenti individuati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Istituti che hanno assegnato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il fondo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5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779" marR="5779" marT="578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232" name="TextBox 1"/>
          <p:cNvSpPr txBox="1">
            <a:spLocks noChangeArrowheads="1"/>
          </p:cNvSpPr>
          <p:nvPr/>
        </p:nvSpPr>
        <p:spPr bwMode="auto">
          <a:xfrm>
            <a:off x="5634038" y="1939925"/>
            <a:ext cx="35099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</a:rPr>
              <a:t>% istituti che hanno corrisposto il bonus con definizione di entità e criteri quantitativi differenziati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61722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z="2000" smtClean="0">
                <a:latin typeface="Open Sans" charset="0"/>
                <a:ea typeface="Open Sans" charset="0"/>
                <a:cs typeface="Open Sans" charset="0"/>
              </a:rPr>
              <a:t>La scuola è interessata a partecipare alle «buone pratiche»?</a:t>
            </a:r>
            <a:endParaRPr lang="it-IT" altLang="en-US" smtClean="0"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90601"/>
          <a:ext cx="4267200" cy="5119712"/>
        </p:xfrm>
        <a:graphic>
          <a:graphicData uri="http://schemas.openxmlformats.org/drawingml/2006/table">
            <a:tbl>
              <a:tblPr/>
              <a:tblGrid>
                <a:gridCol w="1219200"/>
                <a:gridCol w="762000"/>
                <a:gridCol w="838200"/>
                <a:gridCol w="1447800"/>
              </a:tblGrid>
              <a:tr h="377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Interessata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interessata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Istituti che hanno assegnato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il fondo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2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 Romagna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327" name="TextBox 1"/>
          <p:cNvSpPr txBox="1">
            <a:spLocks noChangeArrowheads="1"/>
          </p:cNvSpPr>
          <p:nvPr/>
        </p:nvSpPr>
        <p:spPr bwMode="auto">
          <a:xfrm>
            <a:off x="5065715" y="1462090"/>
            <a:ext cx="3355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rgbClr val="000000"/>
                </a:solidFill>
              </a:rPr>
              <a:t>% </a:t>
            </a:r>
            <a:r>
              <a:rPr lang="en-US" altLang="en-US" sz="1600" dirty="0" err="1">
                <a:solidFill>
                  <a:srgbClr val="000000"/>
                </a:solidFill>
              </a:rPr>
              <a:t>scuole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interessate</a:t>
            </a:r>
            <a:r>
              <a:rPr lang="en-US" altLang="en-US" sz="1600" dirty="0">
                <a:solidFill>
                  <a:srgbClr val="000000"/>
                </a:solidFill>
              </a:rPr>
              <a:t> a </a:t>
            </a:r>
            <a:r>
              <a:rPr lang="en-US" altLang="en-US" sz="1600" dirty="0" err="1">
                <a:solidFill>
                  <a:srgbClr val="000000"/>
                </a:solidFill>
              </a:rPr>
              <a:t>partecipare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alle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</a:rPr>
              <a:t> &lt;&lt; </a:t>
            </a:r>
            <a:r>
              <a:rPr lang="en-US" altLang="en-US" sz="1600" dirty="0" err="1">
                <a:solidFill>
                  <a:srgbClr val="000000"/>
                </a:solidFill>
              </a:rPr>
              <a:t>buone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pratiche</a:t>
            </a:r>
            <a:r>
              <a:rPr lang="en-US" altLang="en-US" sz="1600" dirty="0">
                <a:solidFill>
                  <a:srgbClr val="000000"/>
                </a:solidFill>
              </a:rPr>
              <a:t>&gt;&gt;</a:t>
            </a:r>
            <a:endParaRPr lang="en-US" altLang="en-US" sz="1600" dirty="0"/>
          </a:p>
        </p:txBody>
      </p:sp>
      <p:graphicFrame>
        <p:nvGraphicFramePr>
          <p:cNvPr id="52328" name="Chart 4"/>
          <p:cNvGraphicFramePr>
            <a:graphicFrameLocks/>
          </p:cNvGraphicFramePr>
          <p:nvPr/>
        </p:nvGraphicFramePr>
        <p:xfrm>
          <a:off x="4838700" y="2273301"/>
          <a:ext cx="43053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hart" r:id="rId5" imgW="4067243" imgH="3133815" progId="Excel.Sheet.8">
                  <p:embed/>
                </p:oleObj>
              </mc:Choice>
              <mc:Fallback>
                <p:oleObj name="Chart" r:id="rId5" imgW="4067243" imgH="31338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273301"/>
                        <a:ext cx="4305300" cy="367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6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 bwMode="auto">
          <a:xfrm>
            <a:off x="611188" y="260350"/>
            <a:ext cx="7886700" cy="2089150"/>
          </a:xfrm>
          <a:solidFill>
            <a:schemeClr val="tx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>
                <a:solidFill>
                  <a:schemeClr val="bg1"/>
                </a:solidFill>
              </a:rPr>
              <a:t>PER MIGLIORARE</a:t>
            </a:r>
            <a:br>
              <a:rPr lang="it-IT" smtClean="0">
                <a:solidFill>
                  <a:schemeClr val="bg1"/>
                </a:solidFill>
              </a:rPr>
            </a:br>
            <a:r>
              <a:rPr lang="it-IT" sz="3600" smtClean="0">
                <a:solidFill>
                  <a:schemeClr val="bg1"/>
                </a:solidFill>
              </a:rPr>
              <a:t/>
            </a:r>
            <a:br>
              <a:rPr lang="it-IT" sz="3600" smtClean="0">
                <a:solidFill>
                  <a:schemeClr val="bg1"/>
                </a:solidFill>
              </a:rPr>
            </a:br>
            <a:r>
              <a:rPr lang="it-IT" sz="3600" smtClean="0">
                <a:solidFill>
                  <a:schemeClr val="bg1"/>
                </a:solidFill>
              </a:rPr>
              <a:t>Un’idea di scuola e di miglioramento</a:t>
            </a:r>
          </a:p>
        </p:txBody>
      </p:sp>
      <p:pic>
        <p:nvPicPr>
          <p:cNvPr id="4" name="Picture 6" descr="http://www.andrighettiambienti.it/personal/foto/indice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2455" y="282907"/>
            <a:ext cx="1841383" cy="1121949"/>
          </a:xfrm>
          <a:prstGeom prst="rect">
            <a:avLst/>
          </a:prstGeom>
          <a:noFill/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68313" y="2492375"/>
            <a:ext cx="8351837" cy="3889375"/>
          </a:xfrm>
        </p:spPr>
        <p:txBody>
          <a:bodyPr>
            <a:noAutofit/>
          </a:bodyPr>
          <a:lstStyle/>
          <a:p>
            <a:pPr marL="361950" indent="-3619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Non è sufficiente applicare alla lettera la legge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PER IL MIGLIORAMENTO </a:t>
            </a: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è necessario avere (cfr P. W.)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 fontAlgn="auto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Consapevolezza</a:t>
            </a:r>
          </a:p>
          <a:p>
            <a:pPr marL="361950" indent="-361950" fontAlgn="auto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Condivisione</a:t>
            </a:r>
          </a:p>
          <a:p>
            <a:pPr marL="361950" indent="-361950" fontAlgn="auto">
              <a:spcAft>
                <a:spcPts val="0"/>
              </a:spcAft>
              <a:buFontTx/>
              <a:buChar char="-"/>
              <a:defRPr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Convenienza (personale e/o collettiva)</a:t>
            </a:r>
          </a:p>
          <a:p>
            <a:pPr marL="361950" indent="-361950" fontAlgn="auto">
              <a:spcAft>
                <a:spcPts val="0"/>
              </a:spcAft>
              <a:buFontTx/>
              <a:buChar char="-"/>
              <a:defRPr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Ma soprattutto condividere una buona idea di scuola e di professionalità docente</a:t>
            </a:r>
          </a:p>
          <a:p>
            <a:pPr marL="361950" indent="-361950" fontAlgn="auto">
              <a:spcAft>
                <a:spcPts val="0"/>
              </a:spcAft>
              <a:buFontTx/>
              <a:buChar char="-"/>
              <a:defRPr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 fontAlgn="auto">
              <a:spcAft>
                <a:spcPts val="0"/>
              </a:spcAft>
              <a:buFontTx/>
              <a:buChar char="-"/>
              <a:defRPr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5175"/>
            <a:ext cx="9144000" cy="6092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Aree di esplorazione della qualità proposte nel RAV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836613"/>
            <a:ext cx="9144000" cy="504825"/>
          </a:xfrm>
          <a:prstGeom prst="rect">
            <a:avLst/>
          </a:prstGeom>
          <a:ln>
            <a:noFill/>
          </a:ln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cap="small" spc="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Contesto socio ambientale e risorse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4925" y="764704"/>
            <a:ext cx="1331913" cy="936625"/>
          </a:xfrm>
          <a:prstGeom prst="rect">
            <a:avLst/>
          </a:prstGeom>
          <a:ln>
            <a:noFill/>
          </a:ln>
        </p:spPr>
        <p:txBody>
          <a:bodyPr anchor="ctr"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Popolazione scolastica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164388" y="764704"/>
            <a:ext cx="1908175" cy="936625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Territorio e capitale sociale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4925" y="6165850"/>
            <a:ext cx="2160588" cy="6477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Risorse economiche e materiali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164388" y="5949950"/>
            <a:ext cx="1908175" cy="9350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Risorse professionali</a:t>
            </a:r>
          </a:p>
        </p:txBody>
      </p:sp>
      <p:sp>
        <p:nvSpPr>
          <p:cNvPr id="11" name="Ovale 10"/>
          <p:cNvSpPr/>
          <p:nvPr/>
        </p:nvSpPr>
        <p:spPr>
          <a:xfrm>
            <a:off x="0" y="1341438"/>
            <a:ext cx="9144000" cy="5327650"/>
          </a:xfrm>
          <a:prstGeom prst="ellipse">
            <a:avLst/>
          </a:prstGeom>
          <a:solidFill>
            <a:srgbClr val="FFCC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-1" y="1529215"/>
            <a:ext cx="9144001" cy="649287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 </a:t>
            </a:r>
            <a:r>
              <a:rPr lang="it-IT" sz="2800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Processi: P</a:t>
            </a:r>
            <a:r>
              <a:rPr lang="it-IT" sz="2800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ratiche </a:t>
            </a:r>
            <a:r>
              <a:rPr lang="it-IT" sz="2800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gestionali e organizzative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 rot="1605772">
            <a:off x="588962" y="5301115"/>
            <a:ext cx="2386013" cy="620712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    Orientamento strategico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e organizzazione della scuola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240087" y="5949950"/>
            <a:ext cx="2601913" cy="620713"/>
          </a:xfrm>
          <a:prstGeom prst="rect">
            <a:avLst/>
          </a:prstGeom>
          <a:ln>
            <a:noFill/>
          </a:ln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Integrazione con il territorio     e rapporti con le famiglie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 rot="19946657">
            <a:off x="6316663" y="5278438"/>
            <a:ext cx="2233612" cy="620712"/>
          </a:xfrm>
          <a:prstGeom prst="rect">
            <a:avLst/>
          </a:prstGeom>
          <a:ln>
            <a:noFill/>
          </a:ln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Sviluppo e valorizzazione delle risorse umane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-34925" y="2133600"/>
            <a:ext cx="9144000" cy="6477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Agency FB" pitchFamily="34" charset="0"/>
                <a:ea typeface="+mj-ea"/>
                <a:cs typeface="+mj-cs"/>
              </a:rPr>
              <a:t>Pratiche educative e didattiche</a:t>
            </a:r>
          </a:p>
        </p:txBody>
      </p:sp>
      <p:sp>
        <p:nvSpPr>
          <p:cNvPr id="17" name="Ovale 16"/>
          <p:cNvSpPr/>
          <p:nvPr/>
        </p:nvSpPr>
        <p:spPr>
          <a:xfrm>
            <a:off x="971550" y="2060575"/>
            <a:ext cx="7200900" cy="38893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042988" y="3357563"/>
            <a:ext cx="1368425" cy="649287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Ambiente di apprendimento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6732588" y="3284538"/>
            <a:ext cx="1439862" cy="649287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Continuità e orientamento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 rot="1589385">
            <a:off x="1644650" y="4983163"/>
            <a:ext cx="2278063" cy="6477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Curricolo progettazione e valutazione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 rot="20311494">
            <a:off x="5075238" y="4984750"/>
            <a:ext cx="2303462" cy="5207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latin typeface="Agency FB" pitchFamily="34" charset="0"/>
                <a:ea typeface="+mj-ea"/>
                <a:cs typeface="+mj-cs"/>
              </a:rPr>
              <a:t>Inclusione e differenziazione</a:t>
            </a:r>
          </a:p>
        </p:txBody>
      </p:sp>
      <p:sp>
        <p:nvSpPr>
          <p:cNvPr id="22" name="Ovale 21"/>
          <p:cNvSpPr/>
          <p:nvPr/>
        </p:nvSpPr>
        <p:spPr>
          <a:xfrm>
            <a:off x="2555875" y="2781300"/>
            <a:ext cx="3960813" cy="2592388"/>
          </a:xfrm>
          <a:prstGeom prst="ellipse">
            <a:avLst/>
          </a:prstGeom>
          <a:solidFill>
            <a:schemeClr val="bg2">
              <a:lumMod val="1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2915816" y="2996952"/>
            <a:ext cx="3240757" cy="792163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Esiti formativi ed educativi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2555875" y="3789363"/>
            <a:ext cx="1368425" cy="6477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Risultati    scolastici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5292725" y="3789363"/>
            <a:ext cx="1366838" cy="6477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Risultati nelle prove Invalsi</a:t>
            </a: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2843213" y="4365625"/>
            <a:ext cx="3457575" cy="503238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Competenze chiave di cittadinanza</a:t>
            </a: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3492500" y="4797425"/>
            <a:ext cx="2087563" cy="503238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gency FB" pitchFamily="34" charset="0"/>
                <a:ea typeface="+mj-ea"/>
                <a:cs typeface="+mj-cs"/>
              </a:rPr>
              <a:t>Risultati a distanza</a:t>
            </a: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0" y="2278063"/>
            <a:ext cx="9144000" cy="6477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cap="small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Processi: pratiche </a:t>
            </a:r>
            <a:r>
              <a:rPr lang="it-IT" sz="2800" cap="small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j-ea"/>
                <a:cs typeface="+mj-cs"/>
              </a:rPr>
              <a:t>educative e didattiche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2800" smtClean="0"/>
          </a:p>
          <a:p>
            <a:endParaRPr lang="it-IT" sz="2800" smtClean="0"/>
          </a:p>
          <a:p>
            <a:endParaRPr lang="it-IT" sz="2800" smtClean="0"/>
          </a:p>
          <a:p>
            <a:endParaRPr lang="it-IT" sz="280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80400" cy="6048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chemeClr val="bg1"/>
                </a:solidFill>
                <a:latin typeface="+mj-lt"/>
                <a:cs typeface="+mn-cs"/>
              </a:rPr>
              <a:t>“Proponi uno scopo,</a:t>
            </a: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chemeClr val="bg1"/>
                </a:solidFill>
                <a:latin typeface="+mj-lt"/>
                <a:cs typeface="+mn-cs"/>
              </a:rPr>
              <a:t>ma che sia grande”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+mj-lt"/>
                <a:cs typeface="+mn-cs"/>
              </a:rPr>
              <a:t>don Lorenzo Milani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chemeClr val="bg1"/>
                </a:solidFill>
                <a:latin typeface="+mj-lt"/>
                <a:cs typeface="+mn-cs"/>
              </a:rPr>
              <a:t>"E' paradossale ma estremamente vero che </a:t>
            </a: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chemeClr val="bg1"/>
                </a:solidFill>
                <a:latin typeface="+mj-lt"/>
                <a:cs typeface="+mn-cs"/>
              </a:rPr>
              <a:t>il modo migliore per raggiungere un obiettivo sia non puntare direttamente ad esso </a:t>
            </a: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chemeClr val="bg1"/>
                </a:solidFill>
                <a:latin typeface="+mj-lt"/>
                <a:cs typeface="+mn-cs"/>
              </a:rPr>
              <a:t>ma a qualcosa di molto più ambizioso“</a:t>
            </a:r>
            <a:r>
              <a:rPr lang="it-IT" sz="4000" b="1" i="1" dirty="0">
                <a:solidFill>
                  <a:schemeClr val="bg1"/>
                </a:solidFill>
                <a:latin typeface="+mj-lt"/>
                <a:cs typeface="+mn-cs"/>
              </a:rPr>
              <a:t/>
            </a:r>
            <a:br>
              <a:rPr lang="it-IT" sz="4000" b="1" i="1" dirty="0">
                <a:solidFill>
                  <a:schemeClr val="bg1"/>
                </a:solidFill>
                <a:latin typeface="+mj-lt"/>
                <a:cs typeface="+mn-cs"/>
              </a:rPr>
            </a:br>
            <a:endParaRPr lang="it-IT" sz="4000" b="1" i="1" dirty="0">
              <a:solidFill>
                <a:schemeClr val="bg1"/>
              </a:solidFill>
              <a:latin typeface="+mj-lt"/>
              <a:cs typeface="+mn-cs"/>
            </a:endParaRPr>
          </a:p>
          <a:p>
            <a:pPr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latin typeface="+mj-lt"/>
                <a:cs typeface="+mn-cs"/>
              </a:rPr>
              <a:t>Arnold </a:t>
            </a:r>
            <a:r>
              <a:rPr lang="it-IT" sz="2000" b="1" dirty="0" err="1">
                <a:solidFill>
                  <a:schemeClr val="bg1"/>
                </a:solidFill>
                <a:latin typeface="+mj-lt"/>
                <a:cs typeface="+mn-cs"/>
              </a:rPr>
              <a:t>Toynbee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+mn-cs"/>
              </a:rPr>
              <a:t>  (storico inglese)</a:t>
            </a:r>
            <a:endParaRPr lang="it-IT" sz="4000" b="1" i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1052513"/>
            <a:ext cx="7772400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65400"/>
            <a:ext cx="6945313" cy="307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pic>
        <p:nvPicPr>
          <p:cNvPr id="59395" name="Picture 4" descr="logo_mi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052513"/>
            <a:ext cx="3960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home_ragaz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349500"/>
            <a:ext cx="59039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60419" name="Picture 4" descr="istruzione ingl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684053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 descr="logo_inghilter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60483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682875"/>
            <a:ext cx="7693025" cy="3986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pic>
        <p:nvPicPr>
          <p:cNvPr id="61442" name="Picture 3" descr="logo_Ministero educazione fra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04813"/>
            <a:ext cx="3959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Francia ragazz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6250"/>
            <a:ext cx="3384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Francia ragazzi e adul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365625"/>
            <a:ext cx="3600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 descr="Francia genito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365625"/>
            <a:ext cx="33131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pic>
        <p:nvPicPr>
          <p:cNvPr id="62466" name="Picture 3" descr="Germania3_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83883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Germania 2_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73238"/>
            <a:ext cx="8388350" cy="1397000"/>
          </a:xfrm>
          <a:noFill/>
          <a:ln>
            <a:miter lim="800000"/>
            <a:headEnd/>
            <a:tailEnd/>
          </a:ln>
        </p:spPr>
      </p:pic>
      <p:pic>
        <p:nvPicPr>
          <p:cNvPr id="62468" name="Picture 5" descr="Germania 4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213100"/>
            <a:ext cx="83883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Germania 1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437063"/>
            <a:ext cx="83883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 descr="Germania 5_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5661025"/>
            <a:ext cx="83883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63491" name="Picture 4" descr="Co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79216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top_logo Ko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0350"/>
            <a:ext cx="3816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539552" y="1397000"/>
          <a:ext cx="8064896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67544" y="39330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I dati sono numeri discreti, fotografano un fatto o un evento, vengono ricavati dall’osservazione diretta o da misurazioni e non hanno significato per se stessi.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I dati iniziano ad essere interessanti quando hanno possibilità di comparazioni e di modelli comuni di riferimento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7624" y="517322"/>
            <a:ext cx="6624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3600" b="1" dirty="0" smtClean="0">
                <a:solidFill>
                  <a:srgbClr val="00339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LA 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539552" y="836712"/>
          <a:ext cx="806489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67544" y="42930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I dati divengono informazioni quando vengono collocati in un contesto. Le informazioni si originano dai dati attraverso la contestualizzazione , la categorizzazione, l’elaborazione, la correzione e la sintesi, tipica dei processi di autovalutazione.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611560" y="836712"/>
          <a:ext cx="7992888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67544" y="472514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La conoscenza dei dati e delle informazioni avviene attraverso il confronto, la comunicazioni fra le persone in una organizzazione orientata alla trasformazione e al miglioramento 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2492</Words>
  <Application>Microsoft Office PowerPoint</Application>
  <PresentationFormat>Presentazione su schermo (4:3)</PresentationFormat>
  <Paragraphs>955</Paragraphs>
  <Slides>65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75" baseType="lpstr">
      <vt:lpstr>Arial</vt:lpstr>
      <vt:lpstr>Times New Roman</vt:lpstr>
      <vt:lpstr>Open Sans</vt:lpstr>
      <vt:lpstr>Open Sans Semibold</vt:lpstr>
      <vt:lpstr>Calibri</vt:lpstr>
      <vt:lpstr>Agency FB</vt:lpstr>
      <vt:lpstr>HP Simplified</vt:lpstr>
      <vt:lpstr>Wingdings</vt:lpstr>
      <vt:lpstr>Office Theme</vt:lpstr>
      <vt:lpstr>Chart</vt:lpstr>
      <vt:lpstr>Presentazione standard di PowerPoint</vt:lpstr>
      <vt:lpstr>Indice dei lavori</vt:lpstr>
      <vt:lpstr>Verso un sistema di valutazione  organico e integrato</vt:lpstr>
      <vt:lpstr>Il Portale del Sistema Nazionale di Valutazione</vt:lpstr>
      <vt:lpstr>Il disegno generale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riferimento generale del procedimento :  DPR 80 del 28 marzo 2013</vt:lpstr>
      <vt:lpstr>Presentazione standard di PowerPoint</vt:lpstr>
      <vt:lpstr>Presentazione standard di PowerPoint</vt:lpstr>
      <vt:lpstr>Presentazione standard di PowerPoint</vt:lpstr>
      <vt:lpstr>Il Piano di Miglioramento (PdiM)</vt:lpstr>
      <vt:lpstr>Il Piano di Miglioramento: gli attori</vt:lpstr>
      <vt:lpstr>Il Piano di Miglioramento e l’Indire</vt:lpstr>
      <vt:lpstr>La valutazione esterna</vt:lpstr>
      <vt:lpstr>La rendicontazione sociale  </vt:lpstr>
      <vt:lpstr>ATTENZIONE  ALLA SCUOLA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educazione non si raggiungono risultati  quando la velocità e la tecnica  contano più del tempo necessario e della sostanza</vt:lpstr>
      <vt:lpstr>Presentazione standard di PowerPoint</vt:lpstr>
      <vt:lpstr>La valutazione dei docenti: passaggi  </vt:lpstr>
      <vt:lpstr>La valutazione dei docenti: passaggi  </vt:lpstr>
      <vt:lpstr>La valutazione dei docenti: passaggi </vt:lpstr>
      <vt:lpstr>La valutazione dei docenti: passaggi  </vt:lpstr>
      <vt:lpstr>La valutazione dei docenti:  passaggi  </vt:lpstr>
      <vt:lpstr>La valutazione dei docenti:  passaggi  </vt:lpstr>
      <vt:lpstr>La valutazione dei docenti: passaggi  </vt:lpstr>
      <vt:lpstr>Presentazione standard di PowerPoint</vt:lpstr>
      <vt:lpstr>Percentuale di docenti che lavorano in scuole i cui dirigenti scolastici hanno dichiarato che i docenti non sono mai valutati formalmente</vt:lpstr>
      <vt:lpstr>TALIS: focus Italia 2014 LA VALUTAZIONE DEI DOCENTI</vt:lpstr>
      <vt:lpstr>I MITI “Poveri … ma liberi e felici”  “Più che una professione  è una vocazione e una missione … ”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Fondo destinato al merito dei docenti</vt:lpstr>
      <vt:lpstr>Fondo destinato al merito dei docenti</vt:lpstr>
      <vt:lpstr>Presentazione standard di PowerPoint</vt:lpstr>
      <vt:lpstr>Il monitoraggio: n. 3 schede di rilevazione </vt:lpstr>
      <vt:lpstr>É stato istituito il Comitato  per la valorizzazione dei docenti?</vt:lpstr>
      <vt:lpstr>Declinazione dei criteri per la valorizzazione dei docenti</vt:lpstr>
      <vt:lpstr>Il Comitato ha assegnato pesi diversi ai criteri</vt:lpstr>
      <vt:lpstr>Il Comitato ha allegato documenti per definire  le proprie scelte</vt:lpstr>
      <vt:lpstr>Scelte adottate dal Comitato  a maggioranza o all’unanimità</vt:lpstr>
      <vt:lpstr>A quanti docenti è stato assegnato il bonus</vt:lpstr>
      <vt:lpstr> </vt:lpstr>
      <vt:lpstr>Documentazione acquisita prima dell’assegnazione del bonus</vt:lpstr>
      <vt:lpstr>In che modo il dirigente ha definito entità e criteri quantitativi per il bonus da corrispondere?</vt:lpstr>
      <vt:lpstr>La scuola è interessata a partecipare alle «buone pratiche»?</vt:lpstr>
      <vt:lpstr>PER MIGLIORARE  Un’idea di scuola e di miglioramento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piattaforma di valutazione</dc:title>
  <dc:creator>Passaro, Saverio Francesco</dc:creator>
  <cp:lastModifiedBy>MIUR</cp:lastModifiedBy>
  <cp:revision>332</cp:revision>
  <cp:lastPrinted>2015-02-04T12:04:53Z</cp:lastPrinted>
  <dcterms:created xsi:type="dcterms:W3CDTF">2006-08-16T00:00:00Z</dcterms:created>
  <dcterms:modified xsi:type="dcterms:W3CDTF">2016-11-22T12:11:21Z</dcterms:modified>
</cp:coreProperties>
</file>